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5" r:id="rId21"/>
    <p:sldId id="276" r:id="rId22"/>
    <p:sldId id="277" r:id="rId23"/>
    <p:sldId id="278" r:id="rId24"/>
    <p:sldId id="280" r:id="rId25"/>
    <p:sldId id="281" r:id="rId26"/>
    <p:sldId id="282" r:id="rId27"/>
    <p:sldId id="283" r:id="rId28"/>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222" autoAdjust="0"/>
  </p:normalViewPr>
  <p:slideViewPr>
    <p:cSldViewPr>
      <p:cViewPr varScale="1">
        <p:scale>
          <a:sx n="95" d="100"/>
          <a:sy n="95" d="100"/>
        </p:scale>
        <p:origin x="1161" y="39"/>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539" y="0"/>
            <a:ext cx="4028440" cy="352143"/>
          </a:xfrm>
          <a:prstGeom prst="rect">
            <a:avLst/>
          </a:prstGeom>
        </p:spPr>
        <p:txBody>
          <a:bodyPr vert="horz" lIns="91440" tIns="45720" rIns="91440" bIns="45720" rtlCol="0"/>
          <a:lstStyle>
            <a:lvl1pPr algn="r">
              <a:defRPr sz="1200"/>
            </a:lvl1pPr>
          </a:lstStyle>
          <a:p>
            <a:fld id="{D5DAF59D-A4D9-4B5B-B476-234428CE306C}" type="datetimeFigureOut">
              <a:rPr lang="en-US" smtClean="0"/>
              <a:t>12/5/2024</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539" y="6658258"/>
            <a:ext cx="4028440" cy="352142"/>
          </a:xfrm>
          <a:prstGeom prst="rect">
            <a:avLst/>
          </a:prstGeom>
        </p:spPr>
        <p:txBody>
          <a:bodyPr vert="horz" lIns="91440" tIns="45720" rIns="91440" bIns="45720" rtlCol="0" anchor="b"/>
          <a:lstStyle>
            <a:lvl1pPr algn="r">
              <a:defRPr sz="1200"/>
            </a:lvl1pPr>
          </a:lstStyle>
          <a:p>
            <a:fld id="{71FC434F-05F4-4851-B3E0-3E730E5BAC90}" type="slidenum">
              <a:rPr lang="en-US" smtClean="0"/>
              <a:t>‹#›</a:t>
            </a:fld>
            <a:endParaRPr lang="en-US"/>
          </a:p>
        </p:txBody>
      </p:sp>
    </p:spTree>
    <p:extLst>
      <p:ext uri="{BB962C8B-B14F-4D97-AF65-F5344CB8AC3E}">
        <p14:creationId xmlns:p14="http://schemas.microsoft.com/office/powerpoint/2010/main" val="3868095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SLIDE 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Opening slide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CHANGE TO SLIDE 2</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1</a:t>
            </a:fld>
            <a:endParaRPr lang="en-US"/>
          </a:p>
        </p:txBody>
      </p:sp>
    </p:spTree>
    <p:extLst>
      <p:ext uri="{BB962C8B-B14F-4D97-AF65-F5344CB8AC3E}">
        <p14:creationId xmlns:p14="http://schemas.microsoft.com/office/powerpoint/2010/main" val="2904873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Discuss</a:t>
            </a:r>
            <a:r>
              <a:rPr lang="en-US" sz="1200" kern="1200" dirty="0">
                <a:solidFill>
                  <a:schemeClr val="tx1"/>
                </a:solidFill>
                <a:effectLst/>
                <a:latin typeface="+mn-lt"/>
                <a:ea typeface="+mn-ea"/>
                <a:cs typeface="+mn-cs"/>
              </a:rPr>
              <a:t> how workers can be safe and aware at work if they know and practice their workplace rights. Ask the students if they know what three rights every worker has while on the job.</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Explain</a:t>
            </a:r>
            <a:r>
              <a:rPr lang="en-US" sz="1200" kern="1200" dirty="0">
                <a:solidFill>
                  <a:schemeClr val="tx1"/>
                </a:solidFill>
                <a:effectLst/>
                <a:latin typeface="+mn-lt"/>
                <a:ea typeface="+mn-ea"/>
                <a:cs typeface="+mn-cs"/>
              </a:rPr>
              <a:t> that with each right, the worker also has a responsibility. Knowing your rights and responsibilities will help keep you and your co-workers safe.</a:t>
            </a:r>
            <a:endParaRPr lang="en-US" sz="11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You have the </a:t>
            </a:r>
            <a:r>
              <a:rPr lang="en-US" sz="1200" b="1" kern="1200" dirty="0">
                <a:solidFill>
                  <a:schemeClr val="tx1"/>
                </a:solidFill>
                <a:effectLst/>
                <a:latin typeface="+mn-lt"/>
                <a:ea typeface="+mn-ea"/>
                <a:cs typeface="+mn-cs"/>
              </a:rPr>
              <a:t>Right to Know. </a:t>
            </a:r>
            <a:r>
              <a:rPr lang="en-US" sz="1200" kern="1200" dirty="0">
                <a:solidFill>
                  <a:schemeClr val="tx1"/>
                </a:solidFill>
                <a:effectLst/>
                <a:latin typeface="+mn-lt"/>
                <a:ea typeface="+mn-ea"/>
                <a:cs typeface="+mn-cs"/>
              </a:rPr>
              <a:t>As a worker, you have the right to know about hazards in your workplace that could affect your safety or health. With the </a:t>
            </a:r>
            <a:r>
              <a:rPr lang="en-US" sz="1200" b="1" kern="1200" dirty="0">
                <a:solidFill>
                  <a:schemeClr val="tx1"/>
                </a:solidFill>
                <a:effectLst/>
                <a:latin typeface="+mn-lt"/>
                <a:ea typeface="+mn-ea"/>
                <a:cs typeface="+mn-cs"/>
              </a:rPr>
              <a:t>Right to Know</a:t>
            </a:r>
            <a:r>
              <a:rPr lang="en-US" sz="1200" kern="1200" dirty="0">
                <a:solidFill>
                  <a:schemeClr val="tx1"/>
                </a:solidFill>
                <a:effectLst/>
                <a:latin typeface="+mn-lt"/>
                <a:ea typeface="+mn-ea"/>
                <a:cs typeface="+mn-cs"/>
              </a:rPr>
              <a:t>, you have the responsibility to ask questions and co-operate with the employer.</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You have the </a:t>
            </a:r>
            <a:r>
              <a:rPr lang="en-US" sz="1200" b="1" kern="1200" dirty="0">
                <a:solidFill>
                  <a:schemeClr val="tx1"/>
                </a:solidFill>
                <a:effectLst/>
                <a:latin typeface="+mn-lt"/>
                <a:ea typeface="+mn-ea"/>
                <a:cs typeface="+mn-cs"/>
              </a:rPr>
              <a:t>Right to Participate</a:t>
            </a:r>
            <a:r>
              <a:rPr lang="en-US" sz="1200" kern="1200" dirty="0">
                <a:solidFill>
                  <a:schemeClr val="tx1"/>
                </a:solidFill>
                <a:effectLst/>
                <a:latin typeface="+mn-lt"/>
                <a:ea typeface="+mn-ea"/>
                <a:cs typeface="+mn-cs"/>
              </a:rPr>
              <a:t>. As a worker, you have a say about things that affect your health and safety at work. You have the right to participate in identifying and reducing workplace hazards. Participation means getting involved with safety in the workplace. Most workplaces have either a health and safety committee or representative to voice the concerns of workers and deal with any safety or health issues. By law, workplaces with more than 10 workers must have an Occupational Health Committee (OHC). Smaller, high-hazard workplaces (such as auto-body shops, building construction, oil &amp; gas drilling, etc.) must have an Occupational Health &amp; Safety (OH&amp;S) representative.</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You have the </a:t>
            </a:r>
            <a:r>
              <a:rPr lang="en-US" sz="1200" b="1" kern="1200" dirty="0">
                <a:solidFill>
                  <a:schemeClr val="tx1"/>
                </a:solidFill>
                <a:effectLst/>
                <a:latin typeface="+mn-lt"/>
                <a:ea typeface="+mn-ea"/>
                <a:cs typeface="+mn-cs"/>
              </a:rPr>
              <a:t>Right to Refuse</a:t>
            </a:r>
            <a:r>
              <a:rPr lang="en-US" sz="1200" kern="1200" dirty="0">
                <a:solidFill>
                  <a:schemeClr val="tx1"/>
                </a:solidFill>
                <a:effectLst/>
                <a:latin typeface="+mn-lt"/>
                <a:ea typeface="+mn-ea"/>
                <a:cs typeface="+mn-cs"/>
              </a:rPr>
              <a:t>. As a worker, y</a:t>
            </a:r>
            <a:r>
              <a:rPr lang="en-CA" sz="1200" kern="1200" dirty="0" err="1">
                <a:solidFill>
                  <a:schemeClr val="tx1"/>
                </a:solidFill>
                <a:effectLst/>
                <a:latin typeface="+mn-lt"/>
                <a:ea typeface="+mn-ea"/>
                <a:cs typeface="+mn-cs"/>
              </a:rPr>
              <a:t>ou</a:t>
            </a:r>
            <a:r>
              <a:rPr lang="en-CA" sz="1200" kern="1200" dirty="0">
                <a:solidFill>
                  <a:schemeClr val="tx1"/>
                </a:solidFill>
                <a:effectLst/>
                <a:latin typeface="+mn-lt"/>
                <a:ea typeface="+mn-ea"/>
                <a:cs typeface="+mn-cs"/>
              </a:rPr>
              <a:t> have the right to refuse work that you believe to be unusually dangerous to you or others. You can continue the refusal until the employer makes the situation safe or an OH&amp;S officer makes a ruling. It is important to note that you can’t just refuse to do work because you don’t want to do it.</a:t>
            </a:r>
            <a:endParaRPr lang="en-US" sz="11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CA" sz="1200" kern="1200" dirty="0">
                <a:solidFill>
                  <a:schemeClr val="tx1"/>
                </a:solidFill>
                <a:effectLst/>
                <a:latin typeface="+mn-lt"/>
                <a:ea typeface="+mn-ea"/>
                <a:cs typeface="+mn-cs"/>
              </a:rPr>
              <a:t>Steps in a refusal:</a:t>
            </a:r>
            <a:endParaRPr lang="en-US" sz="1100" kern="1200" dirty="0">
              <a:solidFill>
                <a:schemeClr val="tx1"/>
              </a:solidFill>
              <a:effectLst/>
              <a:latin typeface="+mn-lt"/>
              <a:ea typeface="+mn-ea"/>
              <a:cs typeface="+mn-cs"/>
            </a:endParaRPr>
          </a:p>
          <a:p>
            <a:pPr marL="0" indent="0">
              <a:buFont typeface="+mj-lt"/>
              <a:buNone/>
            </a:pPr>
            <a:endParaRPr lang="en-US" sz="2000" kern="1200" dirty="0">
              <a:solidFill>
                <a:schemeClr val="tx1"/>
              </a:solidFill>
              <a:effectLst/>
              <a:latin typeface="+mn-lt"/>
              <a:ea typeface="+mn-ea"/>
              <a:cs typeface="+mn-cs"/>
            </a:endParaRPr>
          </a:p>
          <a:p>
            <a:pPr marL="2571750" lvl="5" indent="-285750">
              <a:buFont typeface="+mj-lt"/>
              <a:buAutoNum type="romanLcPeriod"/>
            </a:pPr>
            <a:r>
              <a:rPr lang="en-CA" sz="1200" kern="1200" dirty="0">
                <a:solidFill>
                  <a:schemeClr val="tx1"/>
                </a:solidFill>
                <a:effectLst/>
                <a:latin typeface="+mn-lt"/>
                <a:ea typeface="+mn-ea"/>
                <a:cs typeface="+mn-cs"/>
              </a:rPr>
              <a:t>Inform your supervisor or employer.</a:t>
            </a:r>
            <a:endParaRPr lang="en-US" sz="1100" kern="1200" dirty="0">
              <a:solidFill>
                <a:schemeClr val="tx1"/>
              </a:solidFill>
              <a:effectLst/>
              <a:latin typeface="+mn-lt"/>
              <a:ea typeface="+mn-ea"/>
              <a:cs typeface="+mn-cs"/>
            </a:endParaRPr>
          </a:p>
          <a:p>
            <a:pPr marL="2571750" lvl="5" indent="-285750">
              <a:buFont typeface="+mj-lt"/>
              <a:buAutoNum type="romanLcPeriod"/>
            </a:pPr>
            <a:r>
              <a:rPr lang="en-CA" sz="1200" kern="1200" dirty="0">
                <a:solidFill>
                  <a:schemeClr val="tx1"/>
                </a:solidFill>
                <a:effectLst/>
                <a:latin typeface="+mn-lt"/>
                <a:ea typeface="+mn-ea"/>
                <a:cs typeface="+mn-cs"/>
              </a:rPr>
              <a:t>If they don’t agree with your decision to refuse, involve the OHC chairpersons.</a:t>
            </a:r>
            <a:endParaRPr lang="en-US" sz="1100" kern="1200" dirty="0">
              <a:solidFill>
                <a:schemeClr val="tx1"/>
              </a:solidFill>
              <a:effectLst/>
              <a:latin typeface="+mn-lt"/>
              <a:ea typeface="+mn-ea"/>
              <a:cs typeface="+mn-cs"/>
            </a:endParaRPr>
          </a:p>
          <a:p>
            <a:pPr marL="2571750" lvl="5" indent="-285750">
              <a:buFont typeface="+mj-lt"/>
              <a:buAutoNum type="romanLcPeriod"/>
            </a:pPr>
            <a:r>
              <a:rPr lang="en-CA" sz="1200" kern="1200" dirty="0">
                <a:solidFill>
                  <a:schemeClr val="tx1"/>
                </a:solidFill>
                <a:effectLst/>
                <a:latin typeface="+mn-lt"/>
                <a:ea typeface="+mn-ea"/>
                <a:cs typeface="+mn-cs"/>
              </a:rPr>
              <a:t>Stay at your workplace. Your employer may assign other work for you.</a:t>
            </a:r>
          </a:p>
          <a:p>
            <a:pPr marL="457200" lvl="1" indent="0">
              <a:buFont typeface="+mj-lt"/>
              <a:buNone/>
            </a:pPr>
            <a:endParaRPr lang="en-CA" sz="11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200" b="1" kern="1200" dirty="0">
                <a:solidFill>
                  <a:schemeClr val="tx1"/>
                </a:solidFill>
                <a:effectLst/>
                <a:latin typeface="+mn-lt"/>
                <a:ea typeface="+mn-ea"/>
                <a:cs typeface="+mn-cs"/>
              </a:rPr>
              <a:t> CHANGE TO SLIDE 11</a:t>
            </a:r>
            <a:endParaRPr lang="en-US" sz="1200" kern="1200" dirty="0">
              <a:solidFill>
                <a:schemeClr val="tx1"/>
              </a:solidFill>
              <a:effectLst/>
              <a:latin typeface="+mn-lt"/>
              <a:ea typeface="+mn-ea"/>
              <a:cs typeface="+mn-cs"/>
            </a:endParaRPr>
          </a:p>
          <a:p>
            <a:pPr marL="457200" lvl="1" indent="0">
              <a:buFont typeface="+mj-lt"/>
              <a:buNone/>
            </a:pP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10</a:t>
            </a:fld>
            <a:endParaRPr lang="en-US"/>
          </a:p>
        </p:txBody>
      </p:sp>
    </p:spTree>
    <p:extLst>
      <p:ext uri="{BB962C8B-B14F-4D97-AF65-F5344CB8AC3E}">
        <p14:creationId xmlns:p14="http://schemas.microsoft.com/office/powerpoint/2010/main" val="1199975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Scenario (refusal)</a:t>
            </a:r>
            <a:r>
              <a:rPr lang="en-US" sz="1200" kern="1200" dirty="0">
                <a:solidFill>
                  <a:schemeClr val="tx1"/>
                </a:solidFill>
                <a:effectLst/>
                <a:latin typeface="+mn-lt"/>
                <a:ea typeface="+mn-ea"/>
                <a:cs typeface="+mn-cs"/>
              </a:rPr>
              <a:t>: A young, outside parks worker was requested to remove numerous boxes that had contained organic material. He noted that there were discarded needles amongst the items to be removed. He immediately reported this as an unusually hazardous work situation to his supervisor. Initially, his supervisor dismissed his concerns, but after viewing the situation, agreed that the level of danger was unusually high. The young worker exercised his right to refuse and was re-assigned to other work.</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What would have happened if the young worker would have continued handling these items?</a:t>
            </a:r>
            <a:endParaRPr lang="en-US" sz="11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He could have exposed himself to a potentially hazardous situation.</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 contaminated needle that was haphazardly discarded could have poked him and created a serious risk for this young worker.</a:t>
            </a:r>
          </a:p>
          <a:p>
            <a:pPr lvl="1"/>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CHANGE TO SLIDE 12</a:t>
            </a:r>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11</a:t>
            </a:fld>
            <a:endParaRPr lang="en-US"/>
          </a:p>
        </p:txBody>
      </p:sp>
    </p:spTree>
    <p:extLst>
      <p:ext uri="{BB962C8B-B14F-4D97-AF65-F5344CB8AC3E}">
        <p14:creationId xmlns:p14="http://schemas.microsoft.com/office/powerpoint/2010/main" val="1676992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students what they think a hazard is. Ask: How do we identify hazards?</a:t>
            </a:r>
            <a:endParaRPr lang="en-US" sz="11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 hazard is something that is likely to cause harm or injury. We recognize many hazards by their Workplace Hazardous Materials Information System (WHMIS) symbol. There are four main types of hazards: </a:t>
            </a:r>
            <a:endParaRPr lang="en-US" sz="11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pPr lvl="2"/>
            <a:r>
              <a:rPr lang="en-US" sz="1200" b="1" kern="1200" dirty="0">
                <a:solidFill>
                  <a:schemeClr val="tx1"/>
                </a:solidFill>
                <a:effectLst/>
                <a:latin typeface="+mn-lt"/>
                <a:ea typeface="+mn-ea"/>
                <a:cs typeface="+mn-cs"/>
              </a:rPr>
              <a:t>Physical –</a:t>
            </a:r>
            <a:r>
              <a:rPr lang="en-US" sz="1200" kern="1200" dirty="0">
                <a:solidFill>
                  <a:schemeClr val="tx1"/>
                </a:solidFill>
                <a:effectLst/>
                <a:latin typeface="+mn-lt"/>
                <a:ea typeface="+mn-ea"/>
                <a:cs typeface="+mn-cs"/>
              </a:rPr>
              <a:t> the most common type of hazard; something you can see or be physically affected by:</a:t>
            </a:r>
            <a:endParaRPr lang="en-US" sz="11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Being crushed by equipment</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Tripping or falling</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Spills</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Improper lifting techniques</a:t>
            </a:r>
            <a:endParaRPr lang="en-US" sz="11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(Keep in mind that hair, jewelry, and loose clothing can be dangerous.)</a:t>
            </a:r>
            <a:endParaRPr lang="en-US" sz="11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pPr lvl="2"/>
            <a:r>
              <a:rPr lang="en-US" sz="1200" b="1" kern="1200" dirty="0">
                <a:solidFill>
                  <a:schemeClr val="tx1"/>
                </a:solidFill>
                <a:effectLst/>
                <a:latin typeface="+mn-lt"/>
                <a:ea typeface="+mn-ea"/>
                <a:cs typeface="+mn-cs"/>
              </a:rPr>
              <a:t>Biological –</a:t>
            </a:r>
            <a:r>
              <a:rPr lang="en-US" sz="1200" kern="1200" dirty="0">
                <a:solidFill>
                  <a:schemeClr val="tx1"/>
                </a:solidFill>
                <a:effectLst/>
                <a:latin typeface="+mn-lt"/>
                <a:ea typeface="+mn-ea"/>
                <a:cs typeface="+mn-cs"/>
              </a:rPr>
              <a:t> comes from working with people, animals, or infectious plant material:</a:t>
            </a:r>
            <a:endParaRPr lang="en-US" sz="11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Insect bites</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Animal droppings</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Blood or other bodily fluids</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Being in contact with materials where viruses or bacteria are present</a:t>
            </a:r>
            <a:endParaRPr lang="en-US" sz="11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pPr lvl="2"/>
            <a:r>
              <a:rPr lang="en-US" sz="1200" b="1" kern="1200" dirty="0">
                <a:solidFill>
                  <a:schemeClr val="tx1"/>
                </a:solidFill>
                <a:effectLst/>
                <a:latin typeface="+mn-lt"/>
                <a:ea typeface="+mn-ea"/>
                <a:cs typeface="+mn-cs"/>
              </a:rPr>
              <a:t>Chemical –</a:t>
            </a:r>
            <a:r>
              <a:rPr lang="en-US" sz="1200" kern="1200" dirty="0">
                <a:solidFill>
                  <a:schemeClr val="tx1"/>
                </a:solidFill>
                <a:effectLst/>
                <a:latin typeface="+mn-lt"/>
                <a:ea typeface="+mn-ea"/>
                <a:cs typeface="+mn-cs"/>
              </a:rPr>
              <a:t> comes from being exposed to any chemical in the workplace:</a:t>
            </a:r>
            <a:endParaRPr lang="en-US" sz="11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err="1">
                <a:solidFill>
                  <a:schemeClr val="tx1"/>
                </a:solidFill>
                <a:effectLst/>
                <a:latin typeface="+mn-lt"/>
                <a:ea typeface="+mn-ea"/>
                <a:cs typeface="+mn-cs"/>
              </a:rPr>
              <a:t>Vapours</a:t>
            </a:r>
            <a:r>
              <a:rPr lang="en-US" sz="1200" kern="1200" dirty="0">
                <a:solidFill>
                  <a:schemeClr val="tx1"/>
                </a:solidFill>
                <a:effectLst/>
                <a:latin typeface="+mn-lt"/>
                <a:ea typeface="+mn-ea"/>
                <a:cs typeface="+mn-cs"/>
              </a:rPr>
              <a:t> and fumes from chemicals</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Carbon monoxide</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Radiation</a:t>
            </a:r>
            <a:endParaRPr lang="en-US" sz="1100" kern="1200" dirty="0">
              <a:solidFill>
                <a:schemeClr val="tx1"/>
              </a:solidFill>
              <a:effectLst/>
              <a:latin typeface="+mn-lt"/>
              <a:ea typeface="+mn-ea"/>
              <a:cs typeface="+mn-cs"/>
            </a:endParaRPr>
          </a:p>
          <a:p>
            <a:pPr marL="0" indent="0">
              <a:buFont typeface="Arial" panose="020B0604020202020204" pitchFamily="34" charset="0"/>
              <a:buNone/>
            </a:pPr>
            <a:endParaRPr lang="en-US" sz="2000" kern="1200" dirty="0">
              <a:solidFill>
                <a:schemeClr val="tx1"/>
              </a:solidFill>
              <a:effectLst/>
              <a:latin typeface="+mn-lt"/>
              <a:ea typeface="+mn-ea"/>
              <a:cs typeface="+mn-cs"/>
            </a:endParaRPr>
          </a:p>
          <a:p>
            <a:pPr lvl="2"/>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Does anyone know where there would be chemicals found within their schools? </a:t>
            </a:r>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Janitor’s room</a:t>
            </a:r>
            <a:endParaRPr lang="en-US" sz="11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pPr lvl="2"/>
            <a:r>
              <a:rPr lang="en-US" sz="1200" b="1" kern="1200" dirty="0">
                <a:solidFill>
                  <a:schemeClr val="tx1"/>
                </a:solidFill>
                <a:effectLst/>
                <a:latin typeface="+mn-lt"/>
                <a:ea typeface="+mn-ea"/>
                <a:cs typeface="+mn-cs"/>
              </a:rPr>
              <a:t>Ergonomic –</a:t>
            </a:r>
            <a:r>
              <a:rPr lang="en-US" sz="1200" kern="1200" dirty="0">
                <a:solidFill>
                  <a:schemeClr val="tx1"/>
                </a:solidFill>
                <a:effectLst/>
                <a:latin typeface="+mn-lt"/>
                <a:ea typeface="+mn-ea"/>
                <a:cs typeface="+mn-cs"/>
              </a:rPr>
              <a:t> occurs when the type of work you do, your body position, and/or your working conditions put a strain on your body:</a:t>
            </a:r>
            <a:endParaRPr lang="en-US" sz="11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Poor lighting</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Improperly adjusted workstations or chairs</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Frequent/improper lifting</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Repetitive or awkward movements</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Shift work/working hours</a:t>
            </a:r>
            <a:endParaRPr lang="en-US" sz="1100" kern="1200" dirty="0">
              <a:solidFill>
                <a:schemeClr val="tx1"/>
              </a:solidFill>
              <a:effectLst/>
              <a:latin typeface="+mn-lt"/>
              <a:ea typeface="+mn-ea"/>
              <a:cs typeface="+mn-cs"/>
            </a:endParaRPr>
          </a:p>
          <a:p>
            <a:pPr marL="914400" lvl="2" indent="0">
              <a:buFont typeface="Arial" panose="020B0604020202020204" pitchFamily="34" charset="0"/>
              <a:buNone/>
            </a:pPr>
            <a:r>
              <a:rPr lang="en-US" sz="1200" kern="1200" dirty="0">
                <a:solidFill>
                  <a:schemeClr val="tx1"/>
                </a:solidFill>
                <a:effectLst/>
                <a:latin typeface="+mn-lt"/>
                <a:ea typeface="+mn-ea"/>
                <a:cs typeface="+mn-cs"/>
              </a:rPr>
              <a:t>(*These are difficult to identify because you don’t immediately recognize the harm they do to your health.)</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 is important to note that bullying and harassment can also constitute a workplace hazard.</a:t>
            </a:r>
          </a:p>
          <a:p>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CHANGE TO SLIDE 13</a:t>
            </a:r>
          </a:p>
        </p:txBody>
      </p:sp>
      <p:sp>
        <p:nvSpPr>
          <p:cNvPr id="4" name="Slide Number Placeholder 3"/>
          <p:cNvSpPr>
            <a:spLocks noGrp="1"/>
          </p:cNvSpPr>
          <p:nvPr>
            <p:ph type="sldNum" sz="quarter" idx="10"/>
          </p:nvPr>
        </p:nvSpPr>
        <p:spPr/>
        <p:txBody>
          <a:bodyPr/>
          <a:lstStyle/>
          <a:p>
            <a:fld id="{71FC434F-05F4-4851-B3E0-3E730E5BAC90}" type="slidenum">
              <a:rPr lang="en-US" smtClean="0"/>
              <a:t>12</a:t>
            </a:fld>
            <a:endParaRPr lang="en-US"/>
          </a:p>
        </p:txBody>
      </p:sp>
    </p:spTree>
    <p:extLst>
      <p:ext uri="{BB962C8B-B14F-4D97-AF65-F5344CB8AC3E}">
        <p14:creationId xmlns:p14="http://schemas.microsoft.com/office/powerpoint/2010/main" val="1735989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Discuss</a:t>
            </a:r>
            <a:r>
              <a:rPr lang="en-US" sz="1200" kern="1200" dirty="0">
                <a:solidFill>
                  <a:schemeClr val="tx1"/>
                </a:solidFill>
                <a:effectLst/>
                <a:latin typeface="+mn-lt"/>
                <a:ea typeface="+mn-ea"/>
                <a:cs typeface="+mn-cs"/>
              </a:rPr>
              <a:t> how prolonged exposure to any combination of these hazards (silent killers) can lead to permanent illness and/or death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Hepatitis B and C</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HIV/AIDS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Cancer (Mesothelioma, lung cancer, etc.)</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Heart disease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Respiratory issues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Mental illness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Long-term effects of violence/harassment</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CHANGE TO SLIDE 14</a:t>
            </a:r>
          </a:p>
        </p:txBody>
      </p:sp>
      <p:sp>
        <p:nvSpPr>
          <p:cNvPr id="4" name="Slide Number Placeholder 3"/>
          <p:cNvSpPr>
            <a:spLocks noGrp="1"/>
          </p:cNvSpPr>
          <p:nvPr>
            <p:ph type="sldNum" sz="quarter" idx="10"/>
          </p:nvPr>
        </p:nvSpPr>
        <p:spPr/>
        <p:txBody>
          <a:bodyPr/>
          <a:lstStyle/>
          <a:p>
            <a:fld id="{71FC434F-05F4-4851-B3E0-3E730E5BAC90}" type="slidenum">
              <a:rPr lang="en-US" smtClean="0"/>
              <a:t>13</a:t>
            </a:fld>
            <a:endParaRPr lang="en-US"/>
          </a:p>
        </p:txBody>
      </p:sp>
    </p:spTree>
    <p:extLst>
      <p:ext uri="{BB962C8B-B14F-4D97-AF65-F5344CB8AC3E}">
        <p14:creationId xmlns:p14="http://schemas.microsoft.com/office/powerpoint/2010/main" val="901801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r>
              <a:rPr lang="en-US" sz="1200" kern="1200" dirty="0">
                <a:solidFill>
                  <a:schemeClr val="tx1"/>
                </a:solidFill>
                <a:effectLst/>
                <a:latin typeface="+mn-lt"/>
                <a:ea typeface="+mn-ea"/>
                <a:cs typeface="+mn-cs"/>
              </a:rPr>
              <a:t> Besides having the responsibility to keep you safe from hazards at the workplace, your employer also has the responsibility to keep your workplace free from violence and from harassment.</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CHANGE TO SLIDE 15</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14</a:t>
            </a:fld>
            <a:endParaRPr lang="en-US"/>
          </a:p>
        </p:txBody>
      </p:sp>
    </p:spTree>
    <p:extLst>
      <p:ext uri="{BB962C8B-B14F-4D97-AF65-F5344CB8AC3E}">
        <p14:creationId xmlns:p14="http://schemas.microsoft.com/office/powerpoint/2010/main" val="2103371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What are some examples of workplaces that would be more likely to have assaults and violent acts?</a:t>
            </a:r>
            <a:endParaRPr lang="en-US" sz="11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Health care facilities</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Pharmacies</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Schools</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Law enforcement</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Correction services</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Restaurants</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Retail</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Crisis units</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24hr convenience stores</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Banks</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Taxi/bus service</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r>
              <a:rPr lang="en-US" sz="1200" kern="1200" dirty="0">
                <a:solidFill>
                  <a:schemeClr val="tx1"/>
                </a:solidFill>
                <a:effectLst/>
                <a:latin typeface="+mn-lt"/>
                <a:ea typeface="+mn-ea"/>
                <a:cs typeface="+mn-cs"/>
              </a:rPr>
              <a:t> The workplaces that we just spoke about are the ones that </a:t>
            </a:r>
            <a:r>
              <a:rPr lang="en-US" sz="1200" i="1" kern="1200" dirty="0">
                <a:solidFill>
                  <a:schemeClr val="tx1"/>
                </a:solidFill>
                <a:effectLst/>
                <a:latin typeface="+mn-lt"/>
                <a:ea typeface="+mn-ea"/>
                <a:cs typeface="+mn-cs"/>
              </a:rPr>
              <a:t>must</a:t>
            </a:r>
            <a:r>
              <a:rPr lang="en-US" sz="1200" kern="1200" dirty="0">
                <a:solidFill>
                  <a:schemeClr val="tx1"/>
                </a:solidFill>
                <a:effectLst/>
                <a:latin typeface="+mn-lt"/>
                <a:ea typeface="+mn-ea"/>
                <a:cs typeface="+mn-cs"/>
              </a:rPr>
              <a:t> have anti-violence policies. Violence can be verbal or physical. In prescribed workplaces, the employer must develop a policy to control and prevent violence. It is important to familiarize yourself with any anti-violence policy at your work so that you know how to properly protect yourself in situations of violence.</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r>
              <a:rPr lang="en-US" sz="1200" kern="1200" dirty="0">
                <a:solidFill>
                  <a:schemeClr val="tx1"/>
                </a:solidFill>
                <a:effectLst/>
                <a:latin typeface="+mn-lt"/>
                <a:ea typeface="+mn-ea"/>
                <a:cs typeface="+mn-cs"/>
              </a:rPr>
              <a:t> Like violence, employers have the responsibility to protect you from harassment in the workplace. Harassment is defined as: “any inappropriate comment, conduct, display, action, or gesture by a person that is based on race, creed, religion, color, sex, sexual orientation, marital or family status, disability, physical size or weight, age, nationality, ancestry, or place of origin” (</a:t>
            </a:r>
            <a:r>
              <a:rPr lang="en-US" sz="1200" i="1" kern="1200" dirty="0">
                <a:solidFill>
                  <a:schemeClr val="tx1"/>
                </a:solidFill>
                <a:effectLst/>
                <a:latin typeface="+mn-lt"/>
                <a:ea typeface="+mn-ea"/>
                <a:cs typeface="+mn-cs"/>
              </a:rPr>
              <a:t>Saskatchewan Employment Act</a:t>
            </a:r>
            <a:r>
              <a:rPr lang="en-US" sz="1200" kern="1200" dirty="0">
                <a:solidFill>
                  <a:schemeClr val="tx1"/>
                </a:solidFill>
                <a:effectLst/>
                <a:latin typeface="+mn-lt"/>
                <a:ea typeface="+mn-ea"/>
                <a:cs typeface="+mn-cs"/>
              </a:rPr>
              <a:t>, pg. 63). Harassment may be one serious incident or a series of unwanted incidents that happen over a period of time. Bullying is a form of harassment.</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r>
              <a:rPr lang="en-US" sz="1200" kern="1200" dirty="0">
                <a:solidFill>
                  <a:schemeClr val="tx1"/>
                </a:solidFill>
                <a:effectLst/>
                <a:latin typeface="+mn-lt"/>
                <a:ea typeface="+mn-ea"/>
                <a:cs typeface="+mn-cs"/>
              </a:rPr>
              <a:t>: If there is a conflict at work, or if you are experiencing violence or harassment, you may bring it up with the person causing the conflict. If you feel unsafe or uncomfortable doing so, you should bring it up with your supervisor. If your supervisor is not responding to your concerns, you can speak with someone at the Occupational Health &amp; Safety Division at the Ministry of </a:t>
            </a:r>
            <a:r>
              <a:rPr lang="en-US" sz="1200" kern="1200" dirty="0" err="1">
                <a:solidFill>
                  <a:schemeClr val="tx1"/>
                </a:solidFill>
                <a:effectLst/>
                <a:latin typeface="+mn-lt"/>
                <a:ea typeface="+mn-ea"/>
                <a:cs typeface="+mn-cs"/>
              </a:rPr>
              <a:t>Labour</a:t>
            </a:r>
            <a:r>
              <a:rPr lang="en-US" sz="1200" kern="1200" dirty="0">
                <a:solidFill>
                  <a:schemeClr val="tx1"/>
                </a:solidFill>
                <a:effectLst/>
                <a:latin typeface="+mn-lt"/>
                <a:ea typeface="+mn-ea"/>
                <a:cs typeface="+mn-cs"/>
              </a:rPr>
              <a:t> Relations and Workplace Safety. The law requires the employer to ensure that the workplace is free from violence and harassment.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very important, from the beginning of any incident, to document and keep records of what is happening. Keeping detailed accounts of any incident will help you when asked what has been happening.</a:t>
            </a:r>
          </a:p>
          <a:p>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CHANGE TO SLIDE 16</a:t>
            </a:r>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15</a:t>
            </a:fld>
            <a:endParaRPr lang="en-US"/>
          </a:p>
        </p:txBody>
      </p:sp>
    </p:spTree>
    <p:extLst>
      <p:ext uri="{BB962C8B-B14F-4D97-AF65-F5344CB8AC3E}">
        <p14:creationId xmlns:p14="http://schemas.microsoft.com/office/powerpoint/2010/main" val="2051267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Scenario:</a:t>
            </a:r>
            <a:r>
              <a:rPr lang="en-US" sz="1200" kern="1200" dirty="0">
                <a:solidFill>
                  <a:schemeClr val="tx1"/>
                </a:solidFill>
                <a:effectLst/>
                <a:latin typeface="+mn-lt"/>
                <a:ea typeface="+mn-ea"/>
                <a:cs typeface="+mn-cs"/>
              </a:rPr>
              <a:t> Now we’re going to look at another scenario. A young worker, new in her supervisory position, had been overseeing the delivery of a six-foot metal rack full of heavy plants. The delivery driver, who was working alone and had only been on the job for three days, was on the truck guiding the rack with his hands and, at the same time, was trying to work the controls of the lift with his foot. The shelving unit became unbalanced and toppled off the back of the truck – falling directly on top of the young woman. The injuries she incurred included a collapsed lung and paralysis. The young worker received little to no orientation on the job and was not adequately trained in how to work with the delivery trucks. The business she was working for was fined and she is still paralyzed today.</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What are some ways that this injury could have been prevented?</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Proper/better training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Better communication with delivery driver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Better supervision since she was still new to the job</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Safety gear/equipment</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CHANGE TO SLIDE 17</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16</a:t>
            </a:fld>
            <a:endParaRPr lang="en-US"/>
          </a:p>
        </p:txBody>
      </p:sp>
    </p:spTree>
    <p:extLst>
      <p:ext uri="{BB962C8B-B14F-4D97-AF65-F5344CB8AC3E}">
        <p14:creationId xmlns:p14="http://schemas.microsoft.com/office/powerpoint/2010/main" val="990253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a:t>
            </a:r>
            <a:r>
              <a:rPr lang="en-US" sz="1200" kern="1200" dirty="0">
                <a:solidFill>
                  <a:schemeClr val="tx1"/>
                </a:solidFill>
                <a:effectLst/>
                <a:latin typeface="+mn-lt"/>
                <a:ea typeface="+mn-ea"/>
                <a:cs typeface="+mn-cs"/>
              </a:rPr>
              <a:t>Part of adequate training is being properly informed about what safety gear and equipment is necessary in order to keep you safe. </a:t>
            </a:r>
          </a:p>
          <a:p>
            <a:r>
              <a:rPr lang="en-US" sz="1200" kern="1200" dirty="0">
                <a:solidFill>
                  <a:schemeClr val="tx1"/>
                </a:solidFill>
                <a:effectLst/>
                <a:latin typeface="+mn-lt"/>
                <a:ea typeface="+mn-ea"/>
                <a:cs typeface="+mn-cs"/>
              </a:rPr>
              <a:t>Personal protective equipment (PPE) is used as temporary (until more effective hazard control techniques can be used) or last line of protection for workers against hazards. Before requiring workers to wear PPE to protect them from a specific hazard, the employer must try to eliminate the hazard or reduce it as much as possible.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PPE is </a:t>
            </a:r>
            <a:r>
              <a:rPr lang="en-US" sz="1200" b="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the most effective safety measure because it only places a barrier between the worker and the hazard. Since the hazard is not eliminated, if the PPE is not worn properly, used when needed, or it fails (e.g.: gloves leak), the worker is not protected. The PPE you use will depend on the work environment, the work conditions, and the process being performed. If you choose not to wear your PPE, you can be fined for not following proper safety protocol.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CHANGE TO SLIDE 18</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17</a:t>
            </a:fld>
            <a:endParaRPr lang="en-US"/>
          </a:p>
        </p:txBody>
      </p:sp>
    </p:spTree>
    <p:extLst>
      <p:ext uri="{BB962C8B-B14F-4D97-AF65-F5344CB8AC3E}">
        <p14:creationId xmlns:p14="http://schemas.microsoft.com/office/powerpoint/2010/main" val="2870134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What would be some different examples of PPE and what they protect you from?</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PPE		Protects		Example of hazard</a:t>
            </a:r>
          </a:p>
          <a:p>
            <a:r>
              <a:rPr lang="en-US" sz="1200" kern="1200" dirty="0">
                <a:solidFill>
                  <a:schemeClr val="tx1"/>
                </a:solidFill>
                <a:effectLst/>
                <a:latin typeface="+mn-lt"/>
                <a:ea typeface="+mn-ea"/>
                <a:cs typeface="+mn-cs"/>
              </a:rPr>
              <a:t>Safety glasses		Eyes		Chemical liquid splashes, dust, flying objects such as wood or metal pieces</a:t>
            </a:r>
          </a:p>
          <a:p>
            <a:r>
              <a:rPr lang="en-US" sz="1200" kern="1200" dirty="0">
                <a:solidFill>
                  <a:schemeClr val="tx1"/>
                </a:solidFill>
                <a:effectLst/>
                <a:latin typeface="+mn-lt"/>
                <a:ea typeface="+mn-ea"/>
                <a:cs typeface="+mn-cs"/>
              </a:rPr>
              <a:t>Hard hat		Head		Falling material, electrocution</a:t>
            </a:r>
          </a:p>
          <a:p>
            <a:r>
              <a:rPr lang="en-US" sz="1200" kern="1200" dirty="0">
                <a:solidFill>
                  <a:schemeClr val="tx1"/>
                </a:solidFill>
                <a:effectLst/>
                <a:latin typeface="+mn-lt"/>
                <a:ea typeface="+mn-ea"/>
                <a:cs typeface="+mn-cs"/>
              </a:rPr>
              <a:t>Ear protection		Hearing		Loud/excessive noise</a:t>
            </a:r>
          </a:p>
          <a:p>
            <a:r>
              <a:rPr lang="en-US" sz="1200" kern="1200" dirty="0">
                <a:solidFill>
                  <a:schemeClr val="tx1"/>
                </a:solidFill>
                <a:effectLst/>
                <a:latin typeface="+mn-lt"/>
                <a:ea typeface="+mn-ea"/>
                <a:cs typeface="+mn-cs"/>
              </a:rPr>
              <a:t>Gloves		Hands		Corrosives, toxic materials</a:t>
            </a:r>
          </a:p>
          <a:p>
            <a:r>
              <a:rPr lang="en-US" sz="1200" kern="1200" dirty="0">
                <a:solidFill>
                  <a:schemeClr val="tx1"/>
                </a:solidFill>
                <a:effectLst/>
                <a:latin typeface="+mn-lt"/>
                <a:ea typeface="+mn-ea"/>
                <a:cs typeface="+mn-cs"/>
              </a:rPr>
              <a:t>Respirator		Lungs		Toxic gases, vapors, fumes, or dust</a:t>
            </a:r>
          </a:p>
          <a:p>
            <a:r>
              <a:rPr lang="en-US" sz="1200" kern="1200" dirty="0">
                <a:solidFill>
                  <a:schemeClr val="tx1"/>
                </a:solidFill>
                <a:effectLst/>
                <a:latin typeface="+mn-lt"/>
                <a:ea typeface="+mn-ea"/>
                <a:cs typeface="+mn-cs"/>
              </a:rPr>
              <a:t>Clothing		Skin		Toxic or corrosive materials</a:t>
            </a:r>
          </a:p>
          <a:p>
            <a:r>
              <a:rPr lang="en-US" sz="1200" kern="1200" dirty="0">
                <a:solidFill>
                  <a:schemeClr val="tx1"/>
                </a:solidFill>
                <a:effectLst/>
                <a:latin typeface="+mn-lt"/>
                <a:ea typeface="+mn-ea"/>
                <a:cs typeface="+mn-cs"/>
              </a:rPr>
              <a:t>Footwear		Feet		Toxic or corrosive materials, falling material</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a:t>
            </a:r>
            <a:r>
              <a:rPr lang="en-US" sz="1200" kern="1200" dirty="0">
                <a:solidFill>
                  <a:schemeClr val="tx1"/>
                </a:solidFill>
                <a:effectLst/>
                <a:latin typeface="+mn-lt"/>
                <a:ea typeface="+mn-ea"/>
                <a:cs typeface="+mn-cs"/>
              </a:rPr>
              <a:t>Remember to </a:t>
            </a:r>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about any and all safety gear, who provides it, how to wear it, and to make sure that it fits properly.</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CHANGE TO SLIDE 19</a:t>
            </a:r>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18</a:t>
            </a:fld>
            <a:endParaRPr lang="en-US"/>
          </a:p>
        </p:txBody>
      </p:sp>
    </p:spTree>
    <p:extLst>
      <p:ext uri="{BB962C8B-B14F-4D97-AF65-F5344CB8AC3E}">
        <p14:creationId xmlns:p14="http://schemas.microsoft.com/office/powerpoint/2010/main" val="1561704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Scenario:</a:t>
            </a:r>
            <a:r>
              <a:rPr lang="en-US" sz="1200" kern="1200" dirty="0">
                <a:solidFill>
                  <a:schemeClr val="tx1"/>
                </a:solidFill>
                <a:effectLst/>
                <a:latin typeface="+mn-lt"/>
                <a:ea typeface="+mn-ea"/>
                <a:cs typeface="+mn-cs"/>
              </a:rPr>
              <a:t> A 17-year-old had only been on the job for one month with an asphalt company when he was seriously injured.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 had noticed a build-up of rocks at the end of the belt and tried to move them by reaching in to the belt table as he had been instructed to do and had done earlier that day. His right arm got caught in the impact idler of the conveyer belt system and was torn off four inches below his shoulder. Investigations determined that there was inadequate training and orientation for workers at the company.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was also a failure to provide effective safeguards on the machinery. This injury, which permanently disabled a young man, could have been prevented with proper training, supervision, and safety equipment. The worker was lucky enough to be wearing a hard hat, which was cracked on impact; had he not been wearing his PPE, he would have lost his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CHANGE TO SLIDE 20</a:t>
            </a:r>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19</a:t>
            </a:fld>
            <a:endParaRPr lang="en-US"/>
          </a:p>
        </p:txBody>
      </p:sp>
    </p:spTree>
    <p:extLst>
      <p:ext uri="{BB962C8B-B14F-4D97-AF65-F5344CB8AC3E}">
        <p14:creationId xmlns:p14="http://schemas.microsoft.com/office/powerpoint/2010/main" val="582287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2</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Introduce</a:t>
            </a:r>
            <a:r>
              <a:rPr lang="en-US" sz="1200" kern="1200" dirty="0">
                <a:solidFill>
                  <a:schemeClr val="tx1"/>
                </a:solidFill>
                <a:effectLst/>
                <a:latin typeface="+mn-lt"/>
                <a:ea typeface="+mn-ea"/>
                <a:cs typeface="+mn-cs"/>
              </a:rPr>
              <a:t> the subject by asking students if they or someone they know has ever been injured in a workplace incident. Have them suggest different types of injuries that could occur in the workplace. Responses could include:</a:t>
            </a:r>
            <a:endParaRPr lang="en-US" sz="1100" kern="1200" dirty="0">
              <a:solidFill>
                <a:schemeClr val="tx1"/>
              </a:solidFill>
              <a:effectLst/>
              <a:latin typeface="+mn-lt"/>
              <a:ea typeface="+mn-ea"/>
              <a:cs typeface="+mn-cs"/>
            </a:endParaRPr>
          </a:p>
          <a:p>
            <a:r>
              <a:rPr lang="en-US" sz="800" b="1"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Sprains and strains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Cuts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Broken bones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Loss of limbs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Crushing injuries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Internal organ damage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Eye injuries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Injuries resulting from workplace violence (e.g. confrontation or robbery)</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CHANGE TO SLIDE 3</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2</a:t>
            </a:fld>
            <a:endParaRPr lang="en-US"/>
          </a:p>
        </p:txBody>
      </p:sp>
    </p:spTree>
    <p:extLst>
      <p:ext uri="{BB962C8B-B14F-4D97-AF65-F5344CB8AC3E}">
        <p14:creationId xmlns:p14="http://schemas.microsoft.com/office/powerpoint/2010/main" val="319728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Say:</a:t>
            </a:r>
            <a:r>
              <a:rPr lang="en-US" sz="1200" kern="1200" dirty="0">
                <a:solidFill>
                  <a:schemeClr val="tx1"/>
                </a:solidFill>
                <a:effectLst/>
                <a:latin typeface="+mn-lt"/>
                <a:ea typeface="+mn-ea"/>
                <a:cs typeface="+mn-cs"/>
              </a:rPr>
              <a:t> Before we go over what to do if you have a work-related injury, it is important to take a few moments to talk about farm safety. The farming industry is one of the largest and most dangerous industries in Saskatchewan – on average, 13 people are killed on Saskatchewan farms each year. Of these fatal injuries, 75 per cent involve machinery such as grain trucks, semis, tractors, and combines. Most incidents occur in the farm yard and of all serious injuries that happen and 14 per cent involve youth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Statistics by the Saskatchewan Farm Injury Surveillance Program at the University of Saskatchewan).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CHANGE TO SLIDE 21</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20</a:t>
            </a:fld>
            <a:endParaRPr lang="en-US"/>
          </a:p>
        </p:txBody>
      </p:sp>
    </p:spTree>
    <p:extLst>
      <p:ext uri="{BB962C8B-B14F-4D97-AF65-F5344CB8AC3E}">
        <p14:creationId xmlns:p14="http://schemas.microsoft.com/office/powerpoint/2010/main" val="3790579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Scenario</a:t>
            </a:r>
            <a:r>
              <a:rPr lang="en-US" sz="1200" kern="1200" dirty="0">
                <a:solidFill>
                  <a:schemeClr val="tx1"/>
                </a:solidFill>
                <a:effectLst/>
                <a:latin typeface="+mn-lt"/>
                <a:ea typeface="+mn-ea"/>
                <a:cs typeface="+mn-cs"/>
              </a:rPr>
              <a:t>: It’s important to remember that injuries may happen if equipment or machinery has been modified, has a defect, or needs servicing. A young man was working alone when he was pinned between a farm herbicide sprayer and a semi-truck. He was on his first day back spraying after rainy weather and was rushing to get the job done. He left the sprayer in gear when he went to get something from the truck. The hydraulic brakes failed on the sprayer and he was pinned between the sprayer and semi-truck. The young man was paralyzed for life.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What could the young man have done to prevent himself from injury?</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Worked slower and safely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Made sure that all the equipment was shut off</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Asked if the equipment had been serviced/was functioning properly</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CHANGE TO SLIDE 22</a:t>
            </a:r>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21</a:t>
            </a:fld>
            <a:endParaRPr lang="en-US"/>
          </a:p>
        </p:txBody>
      </p:sp>
    </p:spTree>
    <p:extLst>
      <p:ext uri="{BB962C8B-B14F-4D97-AF65-F5344CB8AC3E}">
        <p14:creationId xmlns:p14="http://schemas.microsoft.com/office/powerpoint/2010/main" val="358405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Inform</a:t>
            </a:r>
            <a:r>
              <a:rPr lang="en-US" sz="1200" kern="1200" dirty="0">
                <a:solidFill>
                  <a:schemeClr val="tx1"/>
                </a:solidFill>
                <a:effectLst/>
                <a:latin typeface="+mn-lt"/>
                <a:ea typeface="+mn-ea"/>
                <a:cs typeface="+mn-cs"/>
              </a:rPr>
              <a:t> students that the next few slides contain graphic images of injuries that have happened on the farm and at worksites.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CHANGE TO SLIDE 23</a:t>
            </a:r>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22</a:t>
            </a:fld>
            <a:endParaRPr lang="en-US"/>
          </a:p>
        </p:txBody>
      </p:sp>
    </p:spTree>
    <p:extLst>
      <p:ext uri="{BB962C8B-B14F-4D97-AF65-F5344CB8AC3E}">
        <p14:creationId xmlns:p14="http://schemas.microsoft.com/office/powerpoint/2010/main" val="1262983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Say:</a:t>
            </a:r>
            <a:r>
              <a:rPr lang="en-US" sz="1200" kern="1200" dirty="0">
                <a:solidFill>
                  <a:schemeClr val="tx1"/>
                </a:solidFill>
                <a:effectLst/>
                <a:latin typeface="+mn-lt"/>
                <a:ea typeface="+mn-ea"/>
                <a:cs typeface="+mn-cs"/>
              </a:rPr>
              <a:t> The following photos are injuries that can happen both at a workplace and on a farm. Equipment, machinery, and chemicals are very dangerous and not knowing how to properly work with them can leave you injured or dead. Head, face, and eye injuries from flying objects are very common. Many children and young people get their arms or hands caught in high-speed machinery, such as power takeoff (PTO) shafts, augers, drills, etc.</a:t>
            </a:r>
          </a:p>
          <a:p>
            <a:endParaRPr lang="en-US" dirty="0"/>
          </a:p>
          <a:p>
            <a:r>
              <a:rPr lang="en-US" sz="1200" b="1" kern="1200" dirty="0">
                <a:solidFill>
                  <a:schemeClr val="tx1"/>
                </a:solidFill>
                <a:effectLst/>
                <a:latin typeface="+mn-lt"/>
                <a:ea typeface="+mn-ea"/>
                <a:cs typeface="+mn-cs"/>
              </a:rPr>
              <a:t>CHANGE TO SLIDE 24</a:t>
            </a:r>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23</a:t>
            </a:fld>
            <a:endParaRPr lang="en-US"/>
          </a:p>
        </p:txBody>
      </p:sp>
    </p:spTree>
    <p:extLst>
      <p:ext uri="{BB962C8B-B14F-4D97-AF65-F5344CB8AC3E}">
        <p14:creationId xmlns:p14="http://schemas.microsoft.com/office/powerpoint/2010/main" val="2715241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a:t>
            </a:r>
            <a:r>
              <a:rPr lang="en-US" sz="1200" kern="1200" dirty="0">
                <a:solidFill>
                  <a:schemeClr val="tx1"/>
                </a:solidFill>
                <a:effectLst/>
                <a:latin typeface="+mn-lt"/>
                <a:ea typeface="+mn-ea"/>
                <a:cs typeface="+mn-cs"/>
              </a:rPr>
              <a:t>So, what do you do if you or someone you know gets injured at work?</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After</a:t>
            </a:r>
            <a:r>
              <a:rPr lang="en-US" sz="1200" kern="1200" dirty="0">
                <a:solidFill>
                  <a:schemeClr val="tx1"/>
                </a:solidFill>
                <a:effectLst/>
                <a:latin typeface="+mn-lt"/>
                <a:ea typeface="+mn-ea"/>
                <a:cs typeface="+mn-cs"/>
              </a:rPr>
              <a:t> getting some responses from the students, go over the following list:</a:t>
            </a:r>
            <a:endParaRPr lang="en-US" sz="11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Step 1</a:t>
            </a:r>
            <a:r>
              <a:rPr lang="en-US" sz="1200" kern="1200" dirty="0">
                <a:solidFill>
                  <a:schemeClr val="tx1"/>
                </a:solidFill>
                <a:effectLst/>
                <a:latin typeface="+mn-lt"/>
                <a:ea typeface="+mn-ea"/>
                <a:cs typeface="+mn-cs"/>
              </a:rPr>
              <a:t> is to get first aid/get help. On your first day of a new job, you should always ask and find out where the first aid station is and how to use it/who is trained to use it.</a:t>
            </a:r>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Step 2</a:t>
            </a:r>
            <a:r>
              <a:rPr lang="en-US" sz="1200" kern="1200" dirty="0">
                <a:solidFill>
                  <a:schemeClr val="tx1"/>
                </a:solidFill>
                <a:effectLst/>
                <a:latin typeface="+mn-lt"/>
                <a:ea typeface="+mn-ea"/>
                <a:cs typeface="+mn-cs"/>
              </a:rPr>
              <a:t> is to inform your supervisor/manager immediately. If you or someone you know is injured, it is important to alert the manager about what happened so that the hazard can be identified and you can receive the medical attention you need (if necessary).</a:t>
            </a:r>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Step 3</a:t>
            </a:r>
            <a:r>
              <a:rPr lang="en-US" sz="1200" kern="1200" dirty="0">
                <a:solidFill>
                  <a:schemeClr val="tx1"/>
                </a:solidFill>
                <a:effectLst/>
                <a:latin typeface="+mn-lt"/>
                <a:ea typeface="+mn-ea"/>
                <a:cs typeface="+mn-cs"/>
              </a:rPr>
              <a:t> is to contact the Saskatchewan Workers’ Compensation Board (WCB) and file a report immediately. Most employers are covered by the WCB. This coverage is like an insurance program that helps workers when they have a work incident or work injury. Any work injury that requires first aid or results in time loss from work must be reported to the WCB.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 last step </a:t>
            </a:r>
            <a:r>
              <a:rPr lang="en-US" sz="1200" b="1" kern="1200" dirty="0">
                <a:solidFill>
                  <a:schemeClr val="tx1"/>
                </a:solidFill>
                <a:effectLst/>
                <a:latin typeface="+mn-lt"/>
                <a:ea typeface="+mn-ea"/>
                <a:cs typeface="+mn-cs"/>
              </a:rPr>
              <a:t>(Step 4)</a:t>
            </a:r>
            <a:r>
              <a:rPr lang="en-US" sz="1200" kern="1200" dirty="0">
                <a:solidFill>
                  <a:schemeClr val="tx1"/>
                </a:solidFill>
                <a:effectLst/>
                <a:latin typeface="+mn-lt"/>
                <a:ea typeface="+mn-ea"/>
                <a:cs typeface="+mn-cs"/>
              </a:rPr>
              <a:t> is to ensure that your workplace (OH&amp;S) Committee is aware of the incident immediately. The employer </a:t>
            </a:r>
            <a:r>
              <a:rPr lang="en-US" sz="1200" b="1" kern="1200" dirty="0">
                <a:solidFill>
                  <a:schemeClr val="tx1"/>
                </a:solidFill>
                <a:effectLst/>
                <a:latin typeface="+mn-lt"/>
                <a:ea typeface="+mn-ea"/>
                <a:cs typeface="+mn-cs"/>
              </a:rPr>
              <a:t>SHOULD</a:t>
            </a:r>
            <a:r>
              <a:rPr lang="en-US" sz="1200" kern="1200" dirty="0">
                <a:solidFill>
                  <a:schemeClr val="tx1"/>
                </a:solidFill>
                <a:effectLst/>
                <a:latin typeface="+mn-lt"/>
                <a:ea typeface="+mn-ea"/>
                <a:cs typeface="+mn-cs"/>
              </a:rPr>
              <a:t> keep a record of minor injuries in case the injury causes further, more serious health problems. It is </a:t>
            </a:r>
            <a:r>
              <a:rPr lang="en-US" sz="1200" b="1" kern="1200" dirty="0">
                <a:solidFill>
                  <a:schemeClr val="tx1"/>
                </a:solidFill>
                <a:effectLst/>
                <a:latin typeface="+mn-lt"/>
                <a:ea typeface="+mn-ea"/>
                <a:cs typeface="+mn-cs"/>
              </a:rPr>
              <a:t>ILLEGAL</a:t>
            </a:r>
            <a:r>
              <a:rPr lang="en-US" sz="1200" kern="1200" dirty="0">
                <a:solidFill>
                  <a:schemeClr val="tx1"/>
                </a:solidFill>
                <a:effectLst/>
                <a:latin typeface="+mn-lt"/>
                <a:ea typeface="+mn-ea"/>
                <a:cs typeface="+mn-cs"/>
              </a:rPr>
              <a:t> to </a:t>
            </a:r>
            <a:r>
              <a:rPr lang="en-US" sz="1200" b="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report injuries.</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r>
              <a:rPr lang="en-US" sz="1200" kern="1200" dirty="0">
                <a:solidFill>
                  <a:schemeClr val="tx1"/>
                </a:solidFill>
                <a:effectLst/>
                <a:latin typeface="+mn-lt"/>
                <a:ea typeface="+mn-ea"/>
                <a:cs typeface="+mn-cs"/>
              </a:rPr>
              <a:t> In Saskatchewan, workers are covered by </a:t>
            </a:r>
            <a:r>
              <a:rPr lang="en-US" sz="1200" i="1" kern="1200" dirty="0">
                <a:solidFill>
                  <a:schemeClr val="tx1"/>
                </a:solidFill>
                <a:effectLst/>
                <a:latin typeface="+mn-lt"/>
                <a:ea typeface="+mn-ea"/>
                <a:cs typeface="+mn-cs"/>
              </a:rPr>
              <a:t>The Saskatchewan Employment Act</a:t>
            </a:r>
            <a:r>
              <a:rPr lang="en-US" sz="1200" kern="1200" dirty="0">
                <a:solidFill>
                  <a:schemeClr val="tx1"/>
                </a:solidFill>
                <a:effectLst/>
                <a:latin typeface="+mn-lt"/>
                <a:ea typeface="+mn-ea"/>
                <a:cs typeface="+mn-cs"/>
              </a:rPr>
              <a:t>. About 90 per cent of employers in this province fall under provincial laws. Those laws exist to help make sure that workplaces are safe. Saskatchewan’s OH&amp;S Regulations also list workplaces where workers under the age of 16 are not permitted to work (for example: construction, forestry or logging). There are also workplaces where workers under 18 are not permitted (for example: underground or open pit mines, radiation work, most bars).</a:t>
            </a:r>
          </a:p>
          <a:p>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CHANGE TO SLIDE 25</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24</a:t>
            </a:fld>
            <a:endParaRPr lang="en-US"/>
          </a:p>
        </p:txBody>
      </p:sp>
    </p:spTree>
    <p:extLst>
      <p:ext uri="{BB962C8B-B14F-4D97-AF65-F5344CB8AC3E}">
        <p14:creationId xmlns:p14="http://schemas.microsoft.com/office/powerpoint/2010/main" val="2008996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Scenario</a:t>
            </a:r>
            <a:r>
              <a:rPr lang="en-US" sz="1200" kern="1200" dirty="0">
                <a:solidFill>
                  <a:schemeClr val="tx1"/>
                </a:solidFill>
                <a:effectLst/>
                <a:latin typeface="+mn-lt"/>
                <a:ea typeface="+mn-ea"/>
                <a:cs typeface="+mn-cs"/>
              </a:rPr>
              <a:t>: One last scenario before we summarize what we’ve learned. In this case, a 19-year-old man had only been on the job for three months. He reported to work and was required to cut two by fours into two by two pieces of lumber using a radial arm saw. During the work process, the worker’s left hand was pulled into the saw, amputating four fingers. The worker had not been shown how to use the machinery safely.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anti-kickback device was not in place on the radial saw at the time of the incident. The worker did not have training on the machinery and he was working alone without supervision. He was not told about the dangers of working with the machinery. This, like all the other scenarios in the presentation, could have been prevented with proper training and supervision.</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CHANGE TO SLIDE 26</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25</a:t>
            </a:fld>
            <a:endParaRPr lang="en-US"/>
          </a:p>
        </p:txBody>
      </p:sp>
    </p:spTree>
    <p:extLst>
      <p:ext uri="{BB962C8B-B14F-4D97-AF65-F5344CB8AC3E}">
        <p14:creationId xmlns:p14="http://schemas.microsoft.com/office/powerpoint/2010/main" val="188668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26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r>
              <a:rPr lang="en-US" sz="1200" kern="1200" dirty="0">
                <a:solidFill>
                  <a:schemeClr val="tx1"/>
                </a:solidFill>
                <a:effectLst/>
                <a:latin typeface="+mn-lt"/>
                <a:ea typeface="+mn-ea"/>
                <a:cs typeface="+mn-cs"/>
              </a:rPr>
              <a:t> Now let’s sum everything up:</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Everyone has a role in health and safety.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Your employer has a duty to protect you.</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have a duty to work and act safely.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Your OH&amp;S representative/committee can help.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you have an OH&amp;S concern, contact your supervisor, OH&amp;S representative/committee, or the OH&amp;S division of the Saskatchewan government.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Remember to ask for safety training and orientation.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Learn about health and safety procedures.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 about safety equipment.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it feels wrong, it’s probably wrong.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Make sure PPE is being worn and utilized correctly.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Know your three rights and use them when necessary.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is no such thing as a stupid question.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Find out the hazards of your workplace.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Who is the first aid person?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Who is your supervisor?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do you do if you need help?</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 CHANGE TO SLIDE 27</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26</a:t>
            </a:fld>
            <a:endParaRPr lang="en-US"/>
          </a:p>
        </p:txBody>
      </p:sp>
    </p:spTree>
    <p:extLst>
      <p:ext uri="{BB962C8B-B14F-4D97-AF65-F5344CB8AC3E}">
        <p14:creationId xmlns:p14="http://schemas.microsoft.com/office/powerpoint/2010/main" val="2513637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27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Link &amp; contact information slide</a:t>
            </a:r>
          </a:p>
        </p:txBody>
      </p:sp>
      <p:sp>
        <p:nvSpPr>
          <p:cNvPr id="4" name="Slide Number Placeholder 3"/>
          <p:cNvSpPr>
            <a:spLocks noGrp="1"/>
          </p:cNvSpPr>
          <p:nvPr>
            <p:ph type="sldNum" sz="quarter" idx="10"/>
          </p:nvPr>
        </p:nvSpPr>
        <p:spPr/>
        <p:txBody>
          <a:bodyPr/>
          <a:lstStyle/>
          <a:p>
            <a:fld id="{71FC434F-05F4-4851-B3E0-3E730E5BAC90}" type="slidenum">
              <a:rPr lang="en-US" smtClean="0"/>
              <a:t>27</a:t>
            </a:fld>
            <a:endParaRPr lang="en-US"/>
          </a:p>
        </p:txBody>
      </p:sp>
    </p:spTree>
    <p:extLst>
      <p:ext uri="{BB962C8B-B14F-4D97-AF65-F5344CB8AC3E}">
        <p14:creationId xmlns:p14="http://schemas.microsoft.com/office/powerpoint/2010/main" val="3850835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students to suggest some of the consequences of a workplace injury. Responses could include:</a:t>
            </a:r>
            <a:endParaRPr lang="en-US" sz="11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dirty="0"/>
              <a:t>Short- and long-term disability</a:t>
            </a:r>
          </a:p>
          <a:p>
            <a:pPr marL="628650" lvl="1" indent="-171450">
              <a:buFont typeface="Arial" panose="020B0604020202020204" pitchFamily="34" charset="0"/>
              <a:buChar char="•"/>
            </a:pPr>
            <a:r>
              <a:rPr lang="en-US" dirty="0"/>
              <a:t>Disfigurement</a:t>
            </a:r>
          </a:p>
          <a:p>
            <a:pPr marL="628650" lvl="1" indent="-171450">
              <a:buFont typeface="Arial" panose="020B0604020202020204" pitchFamily="34" charset="0"/>
              <a:buChar char="•"/>
            </a:pPr>
            <a:r>
              <a:rPr lang="en-US" dirty="0"/>
              <a:t>Dismemberment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Death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CHANGE TO SLIDE 4</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3</a:t>
            </a:fld>
            <a:endParaRPr lang="en-US"/>
          </a:p>
        </p:txBody>
      </p:sp>
    </p:spTree>
    <p:extLst>
      <p:ext uri="{BB962C8B-B14F-4D97-AF65-F5344CB8AC3E}">
        <p14:creationId xmlns:p14="http://schemas.microsoft.com/office/powerpoint/2010/main" val="3006347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Inform</a:t>
            </a:r>
            <a:r>
              <a:rPr lang="en-US" sz="1200" kern="1200" dirty="0">
                <a:solidFill>
                  <a:schemeClr val="tx1"/>
                </a:solidFill>
                <a:effectLst/>
                <a:latin typeface="+mn-lt"/>
                <a:ea typeface="+mn-ea"/>
                <a:cs typeface="+mn-cs"/>
              </a:rPr>
              <a:t> students that young workers are at high risk of being injured on the job, and that they, like all workers, have the right to a safe and healthy workplace. Share the following statistics with them:</a:t>
            </a:r>
            <a:endParaRPr lang="en-US" sz="11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More than 3,000 young workers report work-related injuries each year in Saskatchewan, 75 per cent of whom are young men.</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19 per cent of all injured workers are between the ages of 14 and 24.</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Young workers are at the greatest risk of getting injured during their first six months on the job.</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On average, three young people die on the job each year in Saskatchewan.</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most frequent injuries occur to the hands, back, and legs.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CHANGE TO SLIDE 5</a:t>
            </a:r>
            <a:endParaRPr lang="en-US" sz="1200" kern="1200" dirty="0">
              <a:solidFill>
                <a:schemeClr val="tx1"/>
              </a:solidFill>
              <a:effectLst/>
              <a:latin typeface="+mn-lt"/>
              <a:ea typeface="+mn-ea"/>
              <a:cs typeface="+mn-cs"/>
            </a:endParaRPr>
          </a:p>
          <a:p>
            <a:pPr marL="457200" lvl="1" indent="0">
              <a:buFont typeface="Arial" panose="020B0604020202020204" pitchFamily="34" charset="0"/>
              <a:buNone/>
            </a:pP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FC434F-05F4-4851-B3E0-3E730E5BAC90}" type="slidenum">
              <a:rPr lang="en-US" smtClean="0"/>
              <a:t>4</a:t>
            </a:fld>
            <a:endParaRPr lang="en-US"/>
          </a:p>
        </p:txBody>
      </p:sp>
    </p:spTree>
    <p:extLst>
      <p:ext uri="{BB962C8B-B14F-4D97-AF65-F5344CB8AC3E}">
        <p14:creationId xmlns:p14="http://schemas.microsoft.com/office/powerpoint/2010/main" val="2867619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Which industry do you think has the highest number of young worker injuries?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CHANGE TO SLIDE 6</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FC434F-05F4-4851-B3E0-3E730E5BAC90}" type="slidenum">
              <a:rPr lang="en-US" smtClean="0"/>
              <a:t>5</a:t>
            </a:fld>
            <a:endParaRPr lang="en-US"/>
          </a:p>
        </p:txBody>
      </p:sp>
    </p:spTree>
    <p:extLst>
      <p:ext uri="{BB962C8B-B14F-4D97-AF65-F5344CB8AC3E}">
        <p14:creationId xmlns:p14="http://schemas.microsoft.com/office/powerpoint/2010/main" val="1023535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a:t>
            </a:r>
            <a:r>
              <a:rPr lang="en-US" sz="1200" kern="1200" dirty="0">
                <a:solidFill>
                  <a:schemeClr val="tx1"/>
                </a:solidFill>
                <a:effectLst/>
                <a:latin typeface="+mn-lt"/>
                <a:ea typeface="+mn-ea"/>
                <a:cs typeface="+mn-cs"/>
              </a:rPr>
              <a:t>: Most young workers enter the work force in the service and hospitality industry, which consists of jobs in retail, restaurants, hotels, goods, and services.</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27 per cent of service industry workers injured in 2017 were young workers.</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CHANGE TO SLIDE 7</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6</a:t>
            </a:fld>
            <a:endParaRPr lang="en-US"/>
          </a:p>
        </p:txBody>
      </p:sp>
    </p:spTree>
    <p:extLst>
      <p:ext uri="{BB962C8B-B14F-4D97-AF65-F5344CB8AC3E}">
        <p14:creationId xmlns:p14="http://schemas.microsoft.com/office/powerpoint/2010/main" val="4205469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Scenario (hot oil)</a:t>
            </a:r>
            <a:r>
              <a:rPr lang="en-US" sz="1200" kern="1200" dirty="0">
                <a:solidFill>
                  <a:schemeClr val="tx1"/>
                </a:solidFill>
                <a:effectLst/>
                <a:latin typeface="+mn-lt"/>
                <a:ea typeface="+mn-ea"/>
                <a:cs typeface="+mn-cs"/>
              </a:rPr>
              <a:t>: Inform students that all examples used in this presentation are gathered from the files of occupational health officers. The following slide is an example of what can happen if you haven’t received adequate training, don’t know what the hazards are, or aren’t being properly supervised. The kitchen worker emptied hot oil from a fryer into a plastic pail, which melted the bottom and caused him to sustain burns. The employer assumed that the worker knew about the danger.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CHANGE TO SLIDE 8 </a:t>
            </a:r>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7</a:t>
            </a:fld>
            <a:endParaRPr lang="en-US"/>
          </a:p>
        </p:txBody>
      </p:sp>
    </p:spTree>
    <p:extLst>
      <p:ext uri="{BB962C8B-B14F-4D97-AF65-F5344CB8AC3E}">
        <p14:creationId xmlns:p14="http://schemas.microsoft.com/office/powerpoint/2010/main" val="96159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(Shows the proper way to empty oil)</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CHANGE TO SLIDE 9</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8</a:t>
            </a:fld>
            <a:endParaRPr lang="en-US"/>
          </a:p>
        </p:txBody>
      </p:sp>
    </p:spTree>
    <p:extLst>
      <p:ext uri="{BB962C8B-B14F-4D97-AF65-F5344CB8AC3E}">
        <p14:creationId xmlns:p14="http://schemas.microsoft.com/office/powerpoint/2010/main" val="1993540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How could this injury have been prevented?</a:t>
            </a:r>
            <a:endParaRPr lang="en-US" sz="11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employer could have provided adequate training and supervision, which would have helped them to teach proper protocol to the worker.</a:t>
            </a:r>
            <a:endParaRPr lang="en-US" sz="11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What is adequate/proper training? In order to be properly trained, your employer/supervisor should teach you a task by showing you how to do it. Then they should have you show them how to do it so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you can prove you know how to safely complete the task.</a:t>
            </a:r>
            <a:endParaRPr lang="en-US" sz="11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 worker could have worn proper protective gloves and eye protection/safety glasses.</a:t>
            </a:r>
          </a:p>
          <a:p>
            <a:pPr lvl="1"/>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CHANGE TO SLIDE 10</a:t>
            </a:r>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9</a:t>
            </a:fld>
            <a:endParaRPr lang="en-US"/>
          </a:p>
        </p:txBody>
      </p:sp>
    </p:spTree>
    <p:extLst>
      <p:ext uri="{BB962C8B-B14F-4D97-AF65-F5344CB8AC3E}">
        <p14:creationId xmlns:p14="http://schemas.microsoft.com/office/powerpoint/2010/main" val="768745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2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BEBEBE"/>
            </a:solidFill>
          </a:ln>
        </p:spPr>
        <p:txBody>
          <a:bodyPr wrap="square" lIns="0" tIns="0" rIns="0" bIns="0" rtlCol="0"/>
          <a:lstStyle/>
          <a:p>
            <a:endParaRPr/>
          </a:p>
        </p:txBody>
      </p:sp>
      <p:sp>
        <p:nvSpPr>
          <p:cNvPr id="17" name="bk object 17"/>
          <p:cNvSpPr/>
          <p:nvPr/>
        </p:nvSpPr>
        <p:spPr>
          <a:xfrm>
            <a:off x="7424928" y="3681984"/>
            <a:ext cx="4763770" cy="3176905"/>
          </a:xfrm>
          <a:custGeom>
            <a:avLst/>
            <a:gdLst/>
            <a:ahLst/>
            <a:cxnLst/>
            <a:rect l="l" t="t" r="r" b="b"/>
            <a:pathLst>
              <a:path w="4763770" h="3176904">
                <a:moveTo>
                  <a:pt x="4763516" y="0"/>
                </a:moveTo>
                <a:lnTo>
                  <a:pt x="0" y="3176586"/>
                </a:lnTo>
              </a:path>
            </a:pathLst>
          </a:custGeom>
          <a:ln w="9144">
            <a:solidFill>
              <a:srgbClr val="D9D9D9"/>
            </a:solidFill>
          </a:ln>
        </p:spPr>
        <p:txBody>
          <a:bodyPr wrap="square" lIns="0" tIns="0" rIns="0" bIns="0" rtlCol="0"/>
          <a:lstStyle/>
          <a:p>
            <a:endParaRPr/>
          </a:p>
        </p:txBody>
      </p:sp>
      <p:sp>
        <p:nvSpPr>
          <p:cNvPr id="18" name="bk object 18"/>
          <p:cNvSpPr/>
          <p:nvPr/>
        </p:nvSpPr>
        <p:spPr>
          <a:xfrm>
            <a:off x="9182100" y="0"/>
            <a:ext cx="3007360" cy="6858000"/>
          </a:xfrm>
          <a:custGeom>
            <a:avLst/>
            <a:gdLst/>
            <a:ahLst/>
            <a:cxnLst/>
            <a:rect l="l" t="t" r="r" b="b"/>
            <a:pathLst>
              <a:path w="3007359" h="6858000">
                <a:moveTo>
                  <a:pt x="3006851" y="0"/>
                </a:moveTo>
                <a:lnTo>
                  <a:pt x="2042483" y="0"/>
                </a:lnTo>
                <a:lnTo>
                  <a:pt x="0" y="6857996"/>
                </a:lnTo>
                <a:lnTo>
                  <a:pt x="3006851" y="6857996"/>
                </a:lnTo>
                <a:lnTo>
                  <a:pt x="3006851" y="0"/>
                </a:lnTo>
                <a:close/>
              </a:path>
            </a:pathLst>
          </a:custGeom>
          <a:solidFill>
            <a:srgbClr val="90C225">
              <a:alpha val="30195"/>
            </a:srgbClr>
          </a:solidFill>
        </p:spPr>
        <p:txBody>
          <a:bodyPr wrap="square" lIns="0" tIns="0" rIns="0" bIns="0" rtlCol="0"/>
          <a:lstStyle/>
          <a:p>
            <a:endParaRPr/>
          </a:p>
        </p:txBody>
      </p:sp>
      <p:sp>
        <p:nvSpPr>
          <p:cNvPr id="19" name="bk object 19"/>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90C225">
              <a:alpha val="19999"/>
            </a:srgbClr>
          </a:solidFill>
        </p:spPr>
        <p:txBody>
          <a:bodyPr wrap="square" lIns="0" tIns="0" rIns="0" bIns="0" rtlCol="0"/>
          <a:lstStyle/>
          <a:p>
            <a:endParaRPr/>
          </a:p>
        </p:txBody>
      </p:sp>
      <p:sp>
        <p:nvSpPr>
          <p:cNvPr id="20" name="bk object 20"/>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539F20">
              <a:alpha val="72155"/>
            </a:srgbClr>
          </a:solidFill>
        </p:spPr>
        <p:txBody>
          <a:bodyPr wrap="square" lIns="0" tIns="0" rIns="0" bIns="0" rtlCol="0"/>
          <a:lstStyle/>
          <a:p>
            <a:endParaRPr/>
          </a:p>
        </p:txBody>
      </p:sp>
      <p:sp>
        <p:nvSpPr>
          <p:cNvPr id="21" name="bk object 21"/>
          <p:cNvSpPr/>
          <p:nvPr/>
        </p:nvSpPr>
        <p:spPr>
          <a:xfrm>
            <a:off x="9337790" y="0"/>
            <a:ext cx="2851785" cy="6858000"/>
          </a:xfrm>
          <a:custGeom>
            <a:avLst/>
            <a:gdLst/>
            <a:ahLst/>
            <a:cxnLst/>
            <a:rect l="l" t="t" r="r" b="b"/>
            <a:pathLst>
              <a:path w="2851784" h="6858000">
                <a:moveTo>
                  <a:pt x="2851161" y="0"/>
                </a:moveTo>
                <a:lnTo>
                  <a:pt x="0" y="0"/>
                </a:lnTo>
                <a:lnTo>
                  <a:pt x="2467621" y="6857996"/>
                </a:lnTo>
                <a:lnTo>
                  <a:pt x="2851161" y="6857996"/>
                </a:lnTo>
                <a:lnTo>
                  <a:pt x="2851161" y="0"/>
                </a:lnTo>
                <a:close/>
              </a:path>
            </a:pathLst>
          </a:custGeom>
          <a:solidFill>
            <a:srgbClr val="3E7818">
              <a:alpha val="70195"/>
            </a:srgbClr>
          </a:solidFill>
        </p:spPr>
        <p:txBody>
          <a:bodyPr wrap="square" lIns="0" tIns="0" rIns="0" bIns="0" rtlCol="0"/>
          <a:lstStyle/>
          <a:p>
            <a:endParaRPr/>
          </a:p>
        </p:txBody>
      </p:sp>
      <p:sp>
        <p:nvSpPr>
          <p:cNvPr id="22" name="bk object 22"/>
          <p:cNvSpPr/>
          <p:nvPr/>
        </p:nvSpPr>
        <p:spPr>
          <a:xfrm>
            <a:off x="10898124" y="0"/>
            <a:ext cx="1290955" cy="6858000"/>
          </a:xfrm>
          <a:custGeom>
            <a:avLst/>
            <a:gdLst/>
            <a:ahLst/>
            <a:cxnLst/>
            <a:rect l="l" t="t" r="r" b="b"/>
            <a:pathLst>
              <a:path w="1290954" h="6858000">
                <a:moveTo>
                  <a:pt x="1290827" y="0"/>
                </a:moveTo>
                <a:lnTo>
                  <a:pt x="1018959" y="0"/>
                </a:lnTo>
                <a:lnTo>
                  <a:pt x="0" y="6857996"/>
                </a:lnTo>
                <a:lnTo>
                  <a:pt x="1290827" y="6857996"/>
                </a:lnTo>
                <a:lnTo>
                  <a:pt x="1290827" y="0"/>
                </a:lnTo>
                <a:close/>
              </a:path>
            </a:pathLst>
          </a:custGeom>
          <a:solidFill>
            <a:srgbClr val="C0E374">
              <a:alpha val="70195"/>
            </a:srgbClr>
          </a:solidFill>
        </p:spPr>
        <p:txBody>
          <a:bodyPr wrap="square" lIns="0" tIns="0" rIns="0" bIns="0" rtlCol="0"/>
          <a:lstStyle/>
          <a:p>
            <a:endParaRPr/>
          </a:p>
        </p:txBody>
      </p:sp>
      <p:sp>
        <p:nvSpPr>
          <p:cNvPr id="23" name="bk object 23"/>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90C225">
              <a:alpha val="65097"/>
            </a:srgbClr>
          </a:solidFill>
        </p:spPr>
        <p:txBody>
          <a:bodyPr wrap="square" lIns="0" tIns="0" rIns="0" bIns="0" rtlCol="0"/>
          <a:lstStyle/>
          <a:p>
            <a:endParaRPr/>
          </a:p>
        </p:txBody>
      </p:sp>
      <p:sp>
        <p:nvSpPr>
          <p:cNvPr id="24" name="bk object 24"/>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90C225">
              <a:alpha val="79998"/>
            </a:srgbClr>
          </a:solidFill>
        </p:spPr>
        <p:txBody>
          <a:bodyPr wrap="square" lIns="0" tIns="0" rIns="0" bIns="0" rtlCol="0"/>
          <a:lstStyle/>
          <a:p>
            <a:endParaRPr/>
          </a:p>
        </p:txBody>
      </p:sp>
      <p:sp>
        <p:nvSpPr>
          <p:cNvPr id="25" name="bk object 25"/>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90C225">
              <a:alpha val="85096"/>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000" b="0"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BEBEBE"/>
            </a:solidFill>
          </a:ln>
        </p:spPr>
        <p:txBody>
          <a:bodyPr wrap="square" lIns="0" tIns="0" rIns="0" bIns="0" rtlCol="0"/>
          <a:lstStyle/>
          <a:p>
            <a:endParaRPr/>
          </a:p>
        </p:txBody>
      </p:sp>
      <p:sp>
        <p:nvSpPr>
          <p:cNvPr id="17" name="bk object 17"/>
          <p:cNvSpPr/>
          <p:nvPr/>
        </p:nvSpPr>
        <p:spPr>
          <a:xfrm>
            <a:off x="7424928" y="3681984"/>
            <a:ext cx="4763770" cy="3176905"/>
          </a:xfrm>
          <a:custGeom>
            <a:avLst/>
            <a:gdLst/>
            <a:ahLst/>
            <a:cxnLst/>
            <a:rect l="l" t="t" r="r" b="b"/>
            <a:pathLst>
              <a:path w="4763770" h="3176904">
                <a:moveTo>
                  <a:pt x="4763516" y="0"/>
                </a:moveTo>
                <a:lnTo>
                  <a:pt x="0" y="3176586"/>
                </a:lnTo>
              </a:path>
            </a:pathLst>
          </a:custGeom>
          <a:ln w="9144">
            <a:solidFill>
              <a:srgbClr val="D9D9D9"/>
            </a:solidFill>
          </a:ln>
        </p:spPr>
        <p:txBody>
          <a:bodyPr wrap="square" lIns="0" tIns="0" rIns="0" bIns="0" rtlCol="0"/>
          <a:lstStyle/>
          <a:p>
            <a:endParaRPr/>
          </a:p>
        </p:txBody>
      </p:sp>
      <p:sp>
        <p:nvSpPr>
          <p:cNvPr id="18" name="bk object 18"/>
          <p:cNvSpPr/>
          <p:nvPr/>
        </p:nvSpPr>
        <p:spPr>
          <a:xfrm>
            <a:off x="9182100" y="0"/>
            <a:ext cx="3007360" cy="6858000"/>
          </a:xfrm>
          <a:custGeom>
            <a:avLst/>
            <a:gdLst/>
            <a:ahLst/>
            <a:cxnLst/>
            <a:rect l="l" t="t" r="r" b="b"/>
            <a:pathLst>
              <a:path w="3007359" h="6858000">
                <a:moveTo>
                  <a:pt x="3006851" y="0"/>
                </a:moveTo>
                <a:lnTo>
                  <a:pt x="2042483" y="0"/>
                </a:lnTo>
                <a:lnTo>
                  <a:pt x="0" y="6857996"/>
                </a:lnTo>
                <a:lnTo>
                  <a:pt x="3006851" y="6857996"/>
                </a:lnTo>
                <a:lnTo>
                  <a:pt x="3006851" y="0"/>
                </a:lnTo>
                <a:close/>
              </a:path>
            </a:pathLst>
          </a:custGeom>
          <a:solidFill>
            <a:srgbClr val="90C225">
              <a:alpha val="30195"/>
            </a:srgbClr>
          </a:solidFill>
        </p:spPr>
        <p:txBody>
          <a:bodyPr wrap="square" lIns="0" tIns="0" rIns="0" bIns="0" rtlCol="0"/>
          <a:lstStyle/>
          <a:p>
            <a:endParaRPr/>
          </a:p>
        </p:txBody>
      </p:sp>
      <p:sp>
        <p:nvSpPr>
          <p:cNvPr id="19" name="bk object 19"/>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90C225">
              <a:alpha val="19999"/>
            </a:srgbClr>
          </a:solidFill>
        </p:spPr>
        <p:txBody>
          <a:bodyPr wrap="square" lIns="0" tIns="0" rIns="0" bIns="0" rtlCol="0"/>
          <a:lstStyle/>
          <a:p>
            <a:endParaRPr/>
          </a:p>
        </p:txBody>
      </p:sp>
      <p:sp>
        <p:nvSpPr>
          <p:cNvPr id="20" name="bk object 20"/>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539F20">
              <a:alpha val="72155"/>
            </a:srgbClr>
          </a:solidFill>
        </p:spPr>
        <p:txBody>
          <a:bodyPr wrap="square" lIns="0" tIns="0" rIns="0" bIns="0" rtlCol="0"/>
          <a:lstStyle/>
          <a:p>
            <a:endParaRPr/>
          </a:p>
        </p:txBody>
      </p:sp>
      <p:sp>
        <p:nvSpPr>
          <p:cNvPr id="21" name="bk object 21"/>
          <p:cNvSpPr/>
          <p:nvPr/>
        </p:nvSpPr>
        <p:spPr>
          <a:xfrm>
            <a:off x="9337790" y="0"/>
            <a:ext cx="2851785" cy="6858000"/>
          </a:xfrm>
          <a:custGeom>
            <a:avLst/>
            <a:gdLst/>
            <a:ahLst/>
            <a:cxnLst/>
            <a:rect l="l" t="t" r="r" b="b"/>
            <a:pathLst>
              <a:path w="2851784" h="6858000">
                <a:moveTo>
                  <a:pt x="2851161" y="0"/>
                </a:moveTo>
                <a:lnTo>
                  <a:pt x="0" y="0"/>
                </a:lnTo>
                <a:lnTo>
                  <a:pt x="2467621" y="6857996"/>
                </a:lnTo>
                <a:lnTo>
                  <a:pt x="2851161" y="6857996"/>
                </a:lnTo>
                <a:lnTo>
                  <a:pt x="2851161" y="0"/>
                </a:lnTo>
                <a:close/>
              </a:path>
            </a:pathLst>
          </a:custGeom>
          <a:solidFill>
            <a:srgbClr val="3E7818">
              <a:alpha val="70195"/>
            </a:srgbClr>
          </a:solidFill>
        </p:spPr>
        <p:txBody>
          <a:bodyPr wrap="square" lIns="0" tIns="0" rIns="0" bIns="0" rtlCol="0"/>
          <a:lstStyle/>
          <a:p>
            <a:endParaRPr/>
          </a:p>
        </p:txBody>
      </p:sp>
      <p:sp>
        <p:nvSpPr>
          <p:cNvPr id="22" name="bk object 22"/>
          <p:cNvSpPr/>
          <p:nvPr/>
        </p:nvSpPr>
        <p:spPr>
          <a:xfrm>
            <a:off x="10898124" y="0"/>
            <a:ext cx="1290955" cy="6858000"/>
          </a:xfrm>
          <a:custGeom>
            <a:avLst/>
            <a:gdLst/>
            <a:ahLst/>
            <a:cxnLst/>
            <a:rect l="l" t="t" r="r" b="b"/>
            <a:pathLst>
              <a:path w="1290954" h="6858000">
                <a:moveTo>
                  <a:pt x="1290827" y="0"/>
                </a:moveTo>
                <a:lnTo>
                  <a:pt x="1018959" y="0"/>
                </a:lnTo>
                <a:lnTo>
                  <a:pt x="0" y="6857996"/>
                </a:lnTo>
                <a:lnTo>
                  <a:pt x="1290827" y="6857996"/>
                </a:lnTo>
                <a:lnTo>
                  <a:pt x="1290827" y="0"/>
                </a:lnTo>
                <a:close/>
              </a:path>
            </a:pathLst>
          </a:custGeom>
          <a:solidFill>
            <a:srgbClr val="C0E374">
              <a:alpha val="70195"/>
            </a:srgbClr>
          </a:solidFill>
        </p:spPr>
        <p:txBody>
          <a:bodyPr wrap="square" lIns="0" tIns="0" rIns="0" bIns="0" rtlCol="0"/>
          <a:lstStyle/>
          <a:p>
            <a:endParaRPr/>
          </a:p>
        </p:txBody>
      </p:sp>
      <p:sp>
        <p:nvSpPr>
          <p:cNvPr id="23" name="bk object 23"/>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90C225">
              <a:alpha val="65097"/>
            </a:srgbClr>
          </a:solidFill>
        </p:spPr>
        <p:txBody>
          <a:bodyPr wrap="square" lIns="0" tIns="0" rIns="0" bIns="0" rtlCol="0"/>
          <a:lstStyle/>
          <a:p>
            <a:endParaRPr/>
          </a:p>
        </p:txBody>
      </p:sp>
      <p:sp>
        <p:nvSpPr>
          <p:cNvPr id="24" name="bk object 24"/>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90C225">
              <a:alpha val="79998"/>
            </a:srgbClr>
          </a:solidFill>
        </p:spPr>
        <p:txBody>
          <a:bodyPr wrap="square" lIns="0" tIns="0" rIns="0" bIns="0" rtlCol="0"/>
          <a:lstStyle/>
          <a:p>
            <a:endParaRPr/>
          </a:p>
        </p:txBody>
      </p:sp>
      <p:sp>
        <p:nvSpPr>
          <p:cNvPr id="2" name="Holder 2"/>
          <p:cNvSpPr>
            <a:spLocks noGrp="1"/>
          </p:cNvSpPr>
          <p:nvPr>
            <p:ph type="title"/>
          </p:nvPr>
        </p:nvSpPr>
        <p:spPr>
          <a:xfrm>
            <a:off x="1005941" y="184861"/>
            <a:ext cx="10180116" cy="940435"/>
          </a:xfrm>
          <a:prstGeom prst="rect">
            <a:avLst/>
          </a:prstGeom>
        </p:spPr>
        <p:txBody>
          <a:bodyPr wrap="square" lIns="0" tIns="0" rIns="0" bIns="0">
            <a:spAutoFit/>
          </a:bodyPr>
          <a:lstStyle>
            <a:lvl1pPr>
              <a:defRPr sz="6000" b="0" i="0">
                <a:solidFill>
                  <a:schemeClr val="tx1"/>
                </a:solidFill>
                <a:latin typeface="Arial"/>
                <a:cs typeface="Arial"/>
              </a:defRPr>
            </a:lvl1pPr>
          </a:lstStyle>
          <a:p>
            <a:endParaRPr/>
          </a:p>
        </p:txBody>
      </p:sp>
      <p:sp>
        <p:nvSpPr>
          <p:cNvPr id="3" name="Holder 3"/>
          <p:cNvSpPr>
            <a:spLocks noGrp="1"/>
          </p:cNvSpPr>
          <p:nvPr>
            <p:ph type="body" idx="1"/>
          </p:nvPr>
        </p:nvSpPr>
        <p:spPr>
          <a:xfrm>
            <a:off x="95250" y="1320164"/>
            <a:ext cx="12001499" cy="1977389"/>
          </a:xfrm>
          <a:prstGeom prst="rect">
            <a:avLst/>
          </a:prstGeom>
        </p:spPr>
        <p:txBody>
          <a:bodyPr wrap="square" lIns="0" tIns="0" rIns="0" bIns="0">
            <a:spAutoFit/>
          </a:bodyPr>
          <a:lstStyle>
            <a:lvl1pPr>
              <a:defRPr sz="32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www.saskatchewan.ca/work" TargetMode="External"/><Relationship Id="rId3" Type="http://schemas.openxmlformats.org/officeDocument/2006/relationships/image" Target="../media/image43.png"/><Relationship Id="rId7" Type="http://schemas.openxmlformats.org/officeDocument/2006/relationships/image" Target="../media/image45.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sfl.sk.ca/" TargetMode="External"/><Relationship Id="rId5" Type="http://schemas.openxmlformats.org/officeDocument/2006/relationships/image" Target="../media/image44.jpg"/><Relationship Id="rId10" Type="http://schemas.openxmlformats.org/officeDocument/2006/relationships/image" Target="../media/image46.png"/><Relationship Id="rId4" Type="http://schemas.openxmlformats.org/officeDocument/2006/relationships/hyperlink" Target="http://www.wcbsask.com/" TargetMode="External"/><Relationship Id="rId9" Type="http://schemas.openxmlformats.org/officeDocument/2006/relationships/hyperlink" Target="http://www.worksafesask.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p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p:nvPr/>
        </p:nvSpPr>
        <p:spPr>
          <a:xfrm>
            <a:off x="1447800" y="-304800"/>
            <a:ext cx="9525000" cy="7703363"/>
          </a:xfrm>
          <a:prstGeom prst="rect">
            <a:avLst/>
          </a:prstGeom>
          <a:blipFill>
            <a:blip r:embed="rId3" cstate="print"/>
            <a:stretch>
              <a:fillRect/>
            </a:stretch>
          </a:blipFill>
        </p:spPr>
        <p:txBody>
          <a:bodyPr wrap="square" lIns="0" tIns="0" rIns="0" bIns="0" rtlCol="0"/>
          <a:lstStyle/>
          <a:p>
            <a:pPr algn="ctr"/>
            <a:endParaRPr/>
          </a:p>
        </p:txBody>
      </p:sp>
      <p:sp>
        <p:nvSpPr>
          <p:cNvPr id="2" name="object 2"/>
          <p:cNvSpPr/>
          <p:nvPr/>
        </p:nvSpPr>
        <p:spPr>
          <a:xfrm>
            <a:off x="0" y="4801772"/>
            <a:ext cx="12192000" cy="2132428"/>
          </a:xfrm>
          <a:custGeom>
            <a:avLst/>
            <a:gdLst/>
            <a:ahLst/>
            <a:cxnLst/>
            <a:rect l="l" t="t" r="r" b="b"/>
            <a:pathLst>
              <a:path w="12192000" h="2057400">
                <a:moveTo>
                  <a:pt x="0" y="2057400"/>
                </a:moveTo>
                <a:lnTo>
                  <a:pt x="12192000" y="2057400"/>
                </a:lnTo>
                <a:lnTo>
                  <a:pt x="12192000" y="0"/>
                </a:lnTo>
                <a:lnTo>
                  <a:pt x="0" y="0"/>
                </a:lnTo>
                <a:lnTo>
                  <a:pt x="0" y="2057400"/>
                </a:lnTo>
                <a:close/>
              </a:path>
            </a:pathLst>
          </a:custGeom>
          <a:solidFill>
            <a:srgbClr val="90C225"/>
          </a:solidFill>
        </p:spPr>
        <p:txBody>
          <a:bodyPr wrap="square" lIns="0" tIns="0" rIns="0" bIns="0" rtlCol="0"/>
          <a:lstStyle/>
          <a:p>
            <a:endParaRPr/>
          </a:p>
        </p:txBody>
      </p:sp>
      <p:sp>
        <p:nvSpPr>
          <p:cNvPr id="5" name="object 5"/>
          <p:cNvSpPr txBox="1"/>
          <p:nvPr/>
        </p:nvSpPr>
        <p:spPr>
          <a:xfrm>
            <a:off x="228600" y="4724400"/>
            <a:ext cx="11734800" cy="2118529"/>
          </a:xfrm>
          <a:prstGeom prst="rect">
            <a:avLst/>
          </a:prstGeom>
        </p:spPr>
        <p:txBody>
          <a:bodyPr vert="horz" wrap="square" lIns="0" tIns="12700" rIns="0" bIns="0" rtlCol="0">
            <a:spAutoFit/>
          </a:bodyPr>
          <a:lstStyle/>
          <a:p>
            <a:pPr marL="53340" algn="ctr">
              <a:lnSpc>
                <a:spcPct val="100000"/>
              </a:lnSpc>
              <a:spcBef>
                <a:spcPts val="100"/>
              </a:spcBef>
            </a:pPr>
            <a:r>
              <a:rPr sz="7200" b="1" spc="-65" dirty="0">
                <a:solidFill>
                  <a:srgbClr val="FFFFFF"/>
                </a:solidFill>
                <a:effectLst>
                  <a:outerShdw blurRad="50800" dist="38100" dir="18900000" algn="bl" rotWithShape="0">
                    <a:schemeClr val="tx1"/>
                  </a:outerShdw>
                </a:effectLst>
                <a:latin typeface="Calibri"/>
                <a:cs typeface="Calibri"/>
              </a:rPr>
              <a:t>Ready </a:t>
            </a:r>
            <a:r>
              <a:rPr sz="7200" b="1" spc="-70" dirty="0">
                <a:solidFill>
                  <a:srgbClr val="FFFFFF"/>
                </a:solidFill>
                <a:effectLst>
                  <a:outerShdw blurRad="50800" dist="38100" dir="18900000" algn="bl" rotWithShape="0">
                    <a:schemeClr val="tx1"/>
                  </a:outerShdw>
                </a:effectLst>
                <a:latin typeface="Calibri"/>
                <a:cs typeface="Calibri"/>
              </a:rPr>
              <a:t>for</a:t>
            </a:r>
            <a:r>
              <a:rPr sz="7200" b="1" spc="-180" dirty="0">
                <a:solidFill>
                  <a:srgbClr val="FFFFFF"/>
                </a:solidFill>
                <a:effectLst>
                  <a:outerShdw blurRad="50800" dist="38100" dir="18900000" algn="bl" rotWithShape="0">
                    <a:schemeClr val="tx1"/>
                  </a:outerShdw>
                </a:effectLst>
                <a:latin typeface="Calibri"/>
                <a:cs typeface="Calibri"/>
              </a:rPr>
              <a:t> </a:t>
            </a:r>
            <a:r>
              <a:rPr sz="7200" b="1" spc="-105" dirty="0">
                <a:solidFill>
                  <a:srgbClr val="FFFFFF"/>
                </a:solidFill>
                <a:effectLst>
                  <a:outerShdw blurRad="50800" dist="38100" dir="18900000" algn="bl" rotWithShape="0">
                    <a:schemeClr val="tx1"/>
                  </a:outerShdw>
                </a:effectLst>
                <a:latin typeface="Calibri"/>
                <a:cs typeface="Calibri"/>
              </a:rPr>
              <a:t>Work</a:t>
            </a:r>
          </a:p>
          <a:p>
            <a:pPr algn="ctr">
              <a:lnSpc>
                <a:spcPct val="100000"/>
              </a:lnSpc>
              <a:spcBef>
                <a:spcPts val="114"/>
              </a:spcBef>
            </a:pPr>
            <a:r>
              <a:rPr sz="3200" dirty="0">
                <a:solidFill>
                  <a:srgbClr val="FFFFFF"/>
                </a:solidFill>
                <a:effectLst>
                  <a:outerShdw blurRad="50800" dist="38100" dir="18900000" algn="bl" rotWithShape="0">
                    <a:schemeClr val="tx1"/>
                  </a:outerShdw>
                </a:effectLst>
                <a:latin typeface="Arial"/>
                <a:cs typeface="Arial"/>
              </a:rPr>
              <a:t>AN OCCUPATIONAL HEALTH &amp; SAFETY PRESENTATION FOR YOUNG WORKERS</a:t>
            </a:r>
            <a:endParaRPr sz="3200" dirty="0">
              <a:effectLst>
                <a:outerShdw blurRad="50800" dist="38100" dir="18900000" algn="bl" rotWithShape="0">
                  <a:schemeClr val="tx1"/>
                </a:outerShdw>
              </a:effectLst>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43280" cy="5666740"/>
          </a:xfrm>
          <a:custGeom>
            <a:avLst/>
            <a:gdLst/>
            <a:ahLst/>
            <a:cxnLst/>
            <a:rect l="l" t="t" r="r" b="b"/>
            <a:pathLst>
              <a:path w="843280" h="5666740">
                <a:moveTo>
                  <a:pt x="842772" y="0"/>
                </a:moveTo>
                <a:lnTo>
                  <a:pt x="0" y="0"/>
                </a:lnTo>
                <a:lnTo>
                  <a:pt x="0" y="5666232"/>
                </a:lnTo>
                <a:lnTo>
                  <a:pt x="842772" y="0"/>
                </a:lnTo>
                <a:close/>
              </a:path>
            </a:pathLst>
          </a:custGeom>
          <a:solidFill>
            <a:srgbClr val="90C225">
              <a:alpha val="85096"/>
            </a:srgbClr>
          </a:solidFill>
        </p:spPr>
        <p:txBody>
          <a:bodyPr wrap="square" lIns="0" tIns="0" rIns="0" bIns="0" rtlCol="0"/>
          <a:lstStyle/>
          <a:p>
            <a:endParaRPr/>
          </a:p>
        </p:txBody>
      </p:sp>
      <p:sp>
        <p:nvSpPr>
          <p:cNvPr id="4" name="object 4"/>
          <p:cNvSpPr txBox="1">
            <a:spLocks noGrp="1"/>
          </p:cNvSpPr>
          <p:nvPr>
            <p:ph type="title"/>
          </p:nvPr>
        </p:nvSpPr>
        <p:spPr>
          <a:xfrm>
            <a:off x="914401" y="769061"/>
            <a:ext cx="8331936" cy="628377"/>
          </a:xfrm>
          <a:prstGeom prst="rect">
            <a:avLst/>
          </a:prstGeom>
        </p:spPr>
        <p:txBody>
          <a:bodyPr vert="horz" wrap="square" lIns="0" tIns="12700" rIns="0" bIns="0" rtlCol="0">
            <a:spAutoFit/>
          </a:bodyPr>
          <a:lstStyle/>
          <a:p>
            <a:pPr marL="12700">
              <a:lnSpc>
                <a:spcPct val="100000"/>
              </a:lnSpc>
              <a:spcBef>
                <a:spcPts val="100"/>
              </a:spcBef>
            </a:pPr>
            <a:r>
              <a:rPr sz="4000" dirty="0"/>
              <a:t>Every worker has 3 rights on the job:</a:t>
            </a:r>
          </a:p>
        </p:txBody>
      </p:sp>
      <p:sp>
        <p:nvSpPr>
          <p:cNvPr id="5" name="object 5"/>
          <p:cNvSpPr txBox="1"/>
          <p:nvPr/>
        </p:nvSpPr>
        <p:spPr>
          <a:xfrm>
            <a:off x="1082141" y="2562225"/>
            <a:ext cx="5457190" cy="1490152"/>
          </a:xfrm>
          <a:prstGeom prst="rect">
            <a:avLst/>
          </a:prstGeom>
        </p:spPr>
        <p:txBody>
          <a:bodyPr vert="horz" wrap="square" lIns="0" tIns="12700" rIns="0" bIns="0" rtlCol="0">
            <a:spAutoFit/>
          </a:bodyPr>
          <a:lstStyle/>
          <a:p>
            <a:pPr marL="756285" indent="-743585">
              <a:lnSpc>
                <a:spcPct val="100000"/>
              </a:lnSpc>
              <a:spcBef>
                <a:spcPts val="100"/>
              </a:spcBef>
              <a:buAutoNum type="arabicPeriod"/>
              <a:tabLst>
                <a:tab pos="756285" algn="l"/>
                <a:tab pos="756920" algn="l"/>
              </a:tabLst>
            </a:pPr>
            <a:r>
              <a:rPr sz="3200" dirty="0">
                <a:latin typeface="Arial"/>
                <a:cs typeface="Arial"/>
              </a:rPr>
              <a:t>The Right to Know</a:t>
            </a:r>
          </a:p>
          <a:p>
            <a:pPr marL="756285" indent="-743585">
              <a:lnSpc>
                <a:spcPct val="100000"/>
              </a:lnSpc>
              <a:buAutoNum type="arabicPeriod"/>
              <a:tabLst>
                <a:tab pos="756285" algn="l"/>
                <a:tab pos="756920" algn="l"/>
              </a:tabLst>
            </a:pPr>
            <a:r>
              <a:rPr sz="3200" dirty="0">
                <a:latin typeface="Arial"/>
                <a:cs typeface="Arial"/>
              </a:rPr>
              <a:t>The Right to Participate</a:t>
            </a:r>
          </a:p>
          <a:p>
            <a:pPr marL="756285" indent="-743585">
              <a:lnSpc>
                <a:spcPct val="100000"/>
              </a:lnSpc>
              <a:buAutoNum type="arabicPeriod"/>
              <a:tabLst>
                <a:tab pos="756285" algn="l"/>
                <a:tab pos="756920" algn="l"/>
              </a:tabLst>
            </a:pPr>
            <a:r>
              <a:rPr sz="3200" dirty="0">
                <a:latin typeface="Arial"/>
                <a:cs typeface="Arial"/>
              </a:rPr>
              <a:t>The Right to Refuse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BEBEBE"/>
            </a:solidFill>
          </a:ln>
        </p:spPr>
        <p:txBody>
          <a:bodyPr wrap="square" lIns="0" tIns="0" rIns="0" bIns="0" rtlCol="0"/>
          <a:lstStyle/>
          <a:p>
            <a:endParaRPr/>
          </a:p>
        </p:txBody>
      </p:sp>
      <p:sp>
        <p:nvSpPr>
          <p:cNvPr id="3" name="object 3"/>
          <p:cNvSpPr/>
          <p:nvPr/>
        </p:nvSpPr>
        <p:spPr>
          <a:xfrm>
            <a:off x="7424928" y="3681984"/>
            <a:ext cx="4763770" cy="3176905"/>
          </a:xfrm>
          <a:custGeom>
            <a:avLst/>
            <a:gdLst/>
            <a:ahLst/>
            <a:cxnLst/>
            <a:rect l="l" t="t" r="r" b="b"/>
            <a:pathLst>
              <a:path w="4763770" h="3176904">
                <a:moveTo>
                  <a:pt x="4763516" y="0"/>
                </a:moveTo>
                <a:lnTo>
                  <a:pt x="0" y="3176586"/>
                </a:lnTo>
              </a:path>
            </a:pathLst>
          </a:custGeom>
          <a:ln w="9144">
            <a:solidFill>
              <a:srgbClr val="D9D9D9"/>
            </a:solidFill>
          </a:ln>
        </p:spPr>
        <p:txBody>
          <a:bodyPr wrap="square" lIns="0" tIns="0" rIns="0" bIns="0" rtlCol="0"/>
          <a:lstStyle/>
          <a:p>
            <a:endParaRPr/>
          </a:p>
        </p:txBody>
      </p:sp>
      <p:sp>
        <p:nvSpPr>
          <p:cNvPr id="4" name="object 4"/>
          <p:cNvSpPr/>
          <p:nvPr/>
        </p:nvSpPr>
        <p:spPr>
          <a:xfrm>
            <a:off x="9182100" y="0"/>
            <a:ext cx="3007360" cy="6858000"/>
          </a:xfrm>
          <a:custGeom>
            <a:avLst/>
            <a:gdLst/>
            <a:ahLst/>
            <a:cxnLst/>
            <a:rect l="l" t="t" r="r" b="b"/>
            <a:pathLst>
              <a:path w="3007359" h="6858000">
                <a:moveTo>
                  <a:pt x="3006851" y="0"/>
                </a:moveTo>
                <a:lnTo>
                  <a:pt x="2042483" y="0"/>
                </a:lnTo>
                <a:lnTo>
                  <a:pt x="0" y="6857996"/>
                </a:lnTo>
                <a:lnTo>
                  <a:pt x="3006851" y="6857996"/>
                </a:lnTo>
                <a:lnTo>
                  <a:pt x="3006851" y="0"/>
                </a:lnTo>
                <a:close/>
              </a:path>
            </a:pathLst>
          </a:custGeom>
          <a:solidFill>
            <a:srgbClr val="90C225">
              <a:alpha val="30195"/>
            </a:srgbClr>
          </a:solidFill>
        </p:spPr>
        <p:txBody>
          <a:bodyPr wrap="square" lIns="0" tIns="0" rIns="0" bIns="0" rtlCol="0"/>
          <a:lstStyle/>
          <a:p>
            <a:endParaRPr/>
          </a:p>
        </p:txBody>
      </p:sp>
      <p:sp>
        <p:nvSpPr>
          <p:cNvPr id="5" name="object 5"/>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90C225">
              <a:alpha val="19999"/>
            </a:srgbClr>
          </a:solidFill>
        </p:spPr>
        <p:txBody>
          <a:bodyPr wrap="square" lIns="0" tIns="0" rIns="0" bIns="0" rtlCol="0"/>
          <a:lstStyle/>
          <a:p>
            <a:endParaRPr/>
          </a:p>
        </p:txBody>
      </p:sp>
      <p:sp>
        <p:nvSpPr>
          <p:cNvPr id="6" name="object 6"/>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539F20">
              <a:alpha val="72155"/>
            </a:srgbClr>
          </a:solidFill>
        </p:spPr>
        <p:txBody>
          <a:bodyPr wrap="square" lIns="0" tIns="0" rIns="0" bIns="0" rtlCol="0"/>
          <a:lstStyle/>
          <a:p>
            <a:endParaRPr/>
          </a:p>
        </p:txBody>
      </p:sp>
      <p:sp>
        <p:nvSpPr>
          <p:cNvPr id="7" name="object 7"/>
          <p:cNvSpPr/>
          <p:nvPr/>
        </p:nvSpPr>
        <p:spPr>
          <a:xfrm>
            <a:off x="9337790" y="0"/>
            <a:ext cx="2851785" cy="6858000"/>
          </a:xfrm>
          <a:custGeom>
            <a:avLst/>
            <a:gdLst/>
            <a:ahLst/>
            <a:cxnLst/>
            <a:rect l="l" t="t" r="r" b="b"/>
            <a:pathLst>
              <a:path w="2851784" h="6858000">
                <a:moveTo>
                  <a:pt x="2851161" y="0"/>
                </a:moveTo>
                <a:lnTo>
                  <a:pt x="0" y="0"/>
                </a:lnTo>
                <a:lnTo>
                  <a:pt x="2467621" y="6857996"/>
                </a:lnTo>
                <a:lnTo>
                  <a:pt x="2851161" y="6857996"/>
                </a:lnTo>
                <a:lnTo>
                  <a:pt x="2851161" y="0"/>
                </a:lnTo>
                <a:close/>
              </a:path>
            </a:pathLst>
          </a:custGeom>
          <a:solidFill>
            <a:srgbClr val="3E7818">
              <a:alpha val="70195"/>
            </a:srgbClr>
          </a:solidFill>
        </p:spPr>
        <p:txBody>
          <a:bodyPr wrap="square" lIns="0" tIns="0" rIns="0" bIns="0" rtlCol="0"/>
          <a:lstStyle/>
          <a:p>
            <a:endParaRPr/>
          </a:p>
        </p:txBody>
      </p:sp>
      <p:sp>
        <p:nvSpPr>
          <p:cNvPr id="8" name="object 8"/>
          <p:cNvSpPr/>
          <p:nvPr/>
        </p:nvSpPr>
        <p:spPr>
          <a:xfrm>
            <a:off x="10898124" y="0"/>
            <a:ext cx="1290955" cy="6858000"/>
          </a:xfrm>
          <a:custGeom>
            <a:avLst/>
            <a:gdLst/>
            <a:ahLst/>
            <a:cxnLst/>
            <a:rect l="l" t="t" r="r" b="b"/>
            <a:pathLst>
              <a:path w="1290954" h="6858000">
                <a:moveTo>
                  <a:pt x="1290827" y="0"/>
                </a:moveTo>
                <a:lnTo>
                  <a:pt x="1018959" y="0"/>
                </a:lnTo>
                <a:lnTo>
                  <a:pt x="0" y="6857996"/>
                </a:lnTo>
                <a:lnTo>
                  <a:pt x="1290827" y="6857996"/>
                </a:lnTo>
                <a:lnTo>
                  <a:pt x="1290827" y="0"/>
                </a:lnTo>
                <a:close/>
              </a:path>
            </a:pathLst>
          </a:custGeom>
          <a:solidFill>
            <a:srgbClr val="C0E374">
              <a:alpha val="70195"/>
            </a:srgbClr>
          </a:solidFill>
        </p:spPr>
        <p:txBody>
          <a:bodyPr wrap="square" lIns="0" tIns="0" rIns="0" bIns="0" rtlCol="0"/>
          <a:lstStyle/>
          <a:p>
            <a:endParaRPr/>
          </a:p>
        </p:txBody>
      </p:sp>
      <p:sp>
        <p:nvSpPr>
          <p:cNvPr id="9" name="object 9"/>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90C225">
              <a:alpha val="65097"/>
            </a:srgbClr>
          </a:solidFill>
        </p:spPr>
        <p:txBody>
          <a:bodyPr wrap="square" lIns="0" tIns="0" rIns="0" bIns="0" rtlCol="0"/>
          <a:lstStyle/>
          <a:p>
            <a:endParaRPr/>
          </a:p>
        </p:txBody>
      </p:sp>
      <p:sp>
        <p:nvSpPr>
          <p:cNvPr id="10" name="object 10"/>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90C225">
              <a:alpha val="79998"/>
            </a:srgbClr>
          </a:solidFill>
        </p:spPr>
        <p:txBody>
          <a:bodyPr wrap="square" lIns="0" tIns="0" rIns="0" bIns="0" rtlCol="0"/>
          <a:lstStyle/>
          <a:p>
            <a:endParaRPr/>
          </a:p>
        </p:txBody>
      </p:sp>
      <p:sp>
        <p:nvSpPr>
          <p:cNvPr id="11" name="object 11"/>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90C225">
              <a:alpha val="85096"/>
            </a:srgbClr>
          </a:solidFill>
        </p:spPr>
        <p:txBody>
          <a:bodyPr wrap="square" lIns="0" tIns="0" rIns="0" bIns="0" rtlCol="0"/>
          <a:lstStyle/>
          <a:p>
            <a:endParaRPr/>
          </a:p>
        </p:txBody>
      </p:sp>
      <p:sp>
        <p:nvSpPr>
          <p:cNvPr id="12" name="object 12"/>
          <p:cNvSpPr/>
          <p:nvPr/>
        </p:nvSpPr>
        <p:spPr>
          <a:xfrm>
            <a:off x="1228258" y="2139696"/>
            <a:ext cx="8240267" cy="4718304"/>
          </a:xfrm>
          <a:prstGeom prst="rect">
            <a:avLst/>
          </a:prstGeom>
          <a:blipFill>
            <a:blip r:embed="rId3" cstate="print"/>
            <a:stretch>
              <a:fillRect/>
            </a:stretch>
          </a:blipFill>
        </p:spPr>
        <p:txBody>
          <a:bodyPr wrap="square" lIns="0" tIns="0" rIns="0" bIns="0" rtlCol="0"/>
          <a:lstStyle/>
          <a:p>
            <a:endParaRPr/>
          </a:p>
        </p:txBody>
      </p:sp>
      <p:sp>
        <p:nvSpPr>
          <p:cNvPr id="15" name="object 15"/>
          <p:cNvSpPr txBox="1"/>
          <p:nvPr/>
        </p:nvSpPr>
        <p:spPr>
          <a:xfrm>
            <a:off x="453379" y="333379"/>
            <a:ext cx="9106535" cy="997709"/>
          </a:xfrm>
          <a:prstGeom prst="rect">
            <a:avLst/>
          </a:prstGeom>
        </p:spPr>
        <p:txBody>
          <a:bodyPr vert="horz" wrap="square" lIns="0" tIns="12700" rIns="0" bIns="0" rtlCol="0">
            <a:spAutoFit/>
          </a:bodyPr>
          <a:lstStyle/>
          <a:p>
            <a:pPr marL="12700">
              <a:lnSpc>
                <a:spcPct val="100000"/>
              </a:lnSpc>
              <a:spcBef>
                <a:spcPts val="100"/>
              </a:spcBef>
            </a:pPr>
            <a:r>
              <a:rPr sz="3200" dirty="0">
                <a:latin typeface="Arial"/>
                <a:cs typeface="Arial"/>
              </a:rPr>
              <a:t>What would have happened if the young worker</a:t>
            </a:r>
          </a:p>
          <a:p>
            <a:pPr marL="12700">
              <a:lnSpc>
                <a:spcPct val="100000"/>
              </a:lnSpc>
            </a:pPr>
            <a:r>
              <a:rPr sz="3200" dirty="0">
                <a:latin typeface="Arial"/>
                <a:cs typeface="Arial"/>
              </a:rPr>
              <a:t>would have continued </a:t>
            </a:r>
            <a:r>
              <a:rPr lang="en-US" sz="3200" dirty="0">
                <a:latin typeface="Arial"/>
                <a:cs typeface="Arial"/>
              </a:rPr>
              <a:t>h</a:t>
            </a:r>
            <a:r>
              <a:rPr sz="3200" dirty="0">
                <a:latin typeface="Arial"/>
                <a:cs typeface="Arial"/>
              </a:rPr>
              <a:t>andling these items?</a:t>
            </a:r>
          </a:p>
        </p:txBody>
      </p:sp>
      <p:sp>
        <p:nvSpPr>
          <p:cNvPr id="50" name="object 50"/>
          <p:cNvSpPr/>
          <p:nvPr/>
        </p:nvSpPr>
        <p:spPr>
          <a:xfrm>
            <a:off x="9472421" y="5044821"/>
            <a:ext cx="159385" cy="424180"/>
          </a:xfrm>
          <a:custGeom>
            <a:avLst/>
            <a:gdLst/>
            <a:ahLst/>
            <a:cxnLst/>
            <a:rect l="l" t="t" r="r" b="b"/>
            <a:pathLst>
              <a:path w="159384" h="424179">
                <a:moveTo>
                  <a:pt x="101600" y="0"/>
                </a:moveTo>
                <a:lnTo>
                  <a:pt x="72389" y="30733"/>
                </a:lnTo>
                <a:lnTo>
                  <a:pt x="80442" y="41784"/>
                </a:lnTo>
                <a:lnTo>
                  <a:pt x="87471" y="53800"/>
                </a:lnTo>
                <a:lnTo>
                  <a:pt x="102479" y="95746"/>
                </a:lnTo>
                <a:lnTo>
                  <a:pt x="107569" y="146430"/>
                </a:lnTo>
                <a:lnTo>
                  <a:pt x="107090" y="166000"/>
                </a:lnTo>
                <a:lnTo>
                  <a:pt x="99822" y="221614"/>
                </a:lnTo>
                <a:lnTo>
                  <a:pt x="84516" y="272424"/>
                </a:lnTo>
                <a:lnTo>
                  <a:pt x="62325" y="317992"/>
                </a:lnTo>
                <a:lnTo>
                  <a:pt x="33772" y="358274"/>
                </a:lnTo>
                <a:lnTo>
                  <a:pt x="0" y="393064"/>
                </a:lnTo>
                <a:lnTo>
                  <a:pt x="27558" y="423798"/>
                </a:lnTo>
                <a:lnTo>
                  <a:pt x="65545" y="389169"/>
                </a:lnTo>
                <a:lnTo>
                  <a:pt x="99980" y="346043"/>
                </a:lnTo>
                <a:lnTo>
                  <a:pt x="119506" y="313181"/>
                </a:lnTo>
                <a:lnTo>
                  <a:pt x="135715" y="277304"/>
                </a:lnTo>
                <a:lnTo>
                  <a:pt x="148208" y="238378"/>
                </a:lnTo>
                <a:lnTo>
                  <a:pt x="156209" y="196834"/>
                </a:lnTo>
                <a:lnTo>
                  <a:pt x="158876" y="152907"/>
                </a:lnTo>
                <a:lnTo>
                  <a:pt x="158543" y="138362"/>
                </a:lnTo>
                <a:lnTo>
                  <a:pt x="153543" y="98678"/>
                </a:lnTo>
                <a:lnTo>
                  <a:pt x="139826" y="54990"/>
                </a:lnTo>
                <a:lnTo>
                  <a:pt x="116155" y="15501"/>
                </a:lnTo>
                <a:lnTo>
                  <a:pt x="106388" y="4452"/>
                </a:lnTo>
                <a:lnTo>
                  <a:pt x="101600" y="0"/>
                </a:lnTo>
                <a:close/>
              </a:path>
            </a:pathLst>
          </a:custGeom>
          <a:solidFill>
            <a:srgbClr val="FFFFFF"/>
          </a:solidFill>
        </p:spPr>
        <p:txBody>
          <a:bodyPr wrap="square" lIns="0" tIns="0" rIns="0" bIns="0" rtlCol="0"/>
          <a:lstStyle/>
          <a:p>
            <a:endParaRPr/>
          </a:p>
        </p:txBody>
      </p:sp>
      <p:sp>
        <p:nvSpPr>
          <p:cNvPr id="52" name="TextBox 51"/>
          <p:cNvSpPr txBox="1"/>
          <p:nvPr/>
        </p:nvSpPr>
        <p:spPr>
          <a:xfrm>
            <a:off x="881997" y="3336661"/>
            <a:ext cx="8597369" cy="3416320"/>
          </a:xfrm>
          <a:prstGeom prst="rect">
            <a:avLst/>
          </a:prstGeom>
          <a:noFill/>
          <a:effectLst>
            <a:outerShdw blurRad="50800" dist="50800" dir="5400000" sx="79000" sy="79000" algn="ctr" rotWithShape="0">
              <a:srgbClr val="000000">
                <a:alpha val="43137"/>
              </a:srgbClr>
            </a:outerShdw>
          </a:effectLst>
        </p:spPr>
        <p:txBody>
          <a:bodyPr wrap="square" rtlCol="0">
            <a:spAutoFit/>
          </a:bodyPr>
          <a:lstStyle/>
          <a:p>
            <a:pPr marL="285750" indent="-285750">
              <a:buFont typeface="Courier New" panose="02070309020205020404" pitchFamily="49" charset="0"/>
              <a:buChar char="o"/>
            </a:pPr>
            <a:r>
              <a:rPr lang="en-US" sz="3600" dirty="0">
                <a:ln w="9525">
                  <a:solidFill>
                    <a:schemeClr val="tx1"/>
                  </a:solidFill>
                </a:ln>
                <a:solidFill>
                  <a:schemeClr val="bg1"/>
                </a:solidFill>
                <a:latin typeface="Arial" panose="020B0604020202020204" pitchFamily="34" charset="0"/>
                <a:cs typeface="Arial" panose="020B0604020202020204" pitchFamily="34" charset="0"/>
              </a:rPr>
              <a:t>Potential exposure to hazardous situation</a:t>
            </a:r>
          </a:p>
          <a:p>
            <a:pPr marL="285750" indent="-285750">
              <a:buFont typeface="Courier New" panose="02070309020205020404" pitchFamily="49" charset="0"/>
              <a:buChar char="o"/>
            </a:pPr>
            <a:r>
              <a:rPr lang="en-US" sz="3600" dirty="0">
                <a:ln w="9525">
                  <a:solidFill>
                    <a:schemeClr val="tx1"/>
                  </a:solidFill>
                </a:ln>
                <a:solidFill>
                  <a:schemeClr val="bg1"/>
                </a:solidFill>
                <a:latin typeface="Arial" panose="020B0604020202020204" pitchFamily="34" charset="0"/>
                <a:cs typeface="Arial" panose="020B0604020202020204" pitchFamily="34" charset="0"/>
              </a:rPr>
              <a:t>A contaminated needle could have poked him and created a serious risk for the worker (e.g. HIV/AIDS, Hepatitis C, etc.)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43280" cy="5666740"/>
          </a:xfrm>
          <a:custGeom>
            <a:avLst/>
            <a:gdLst/>
            <a:ahLst/>
            <a:cxnLst/>
            <a:rect l="l" t="t" r="r" b="b"/>
            <a:pathLst>
              <a:path w="843280" h="5666740">
                <a:moveTo>
                  <a:pt x="842772" y="0"/>
                </a:moveTo>
                <a:lnTo>
                  <a:pt x="0" y="0"/>
                </a:lnTo>
                <a:lnTo>
                  <a:pt x="0" y="5666232"/>
                </a:lnTo>
                <a:lnTo>
                  <a:pt x="842772" y="0"/>
                </a:lnTo>
                <a:close/>
              </a:path>
            </a:pathLst>
          </a:custGeom>
          <a:solidFill>
            <a:srgbClr val="90C225">
              <a:alpha val="85096"/>
            </a:srgbClr>
          </a:solidFill>
        </p:spPr>
        <p:txBody>
          <a:bodyPr wrap="square" lIns="0" tIns="0" rIns="0" bIns="0" rtlCol="0"/>
          <a:lstStyle/>
          <a:p>
            <a:endParaRPr/>
          </a:p>
        </p:txBody>
      </p:sp>
      <p:sp>
        <p:nvSpPr>
          <p:cNvPr id="4" name="object 4"/>
          <p:cNvSpPr txBox="1">
            <a:spLocks noGrp="1"/>
          </p:cNvSpPr>
          <p:nvPr>
            <p:ph type="title"/>
          </p:nvPr>
        </p:nvSpPr>
        <p:spPr>
          <a:xfrm>
            <a:off x="1340611" y="533400"/>
            <a:ext cx="7670800" cy="628377"/>
          </a:xfrm>
          <a:prstGeom prst="rect">
            <a:avLst/>
          </a:prstGeom>
        </p:spPr>
        <p:txBody>
          <a:bodyPr vert="horz" wrap="square" lIns="0" tIns="12700" rIns="0" bIns="0" rtlCol="0">
            <a:spAutoFit/>
          </a:bodyPr>
          <a:lstStyle/>
          <a:p>
            <a:pPr marL="12700">
              <a:lnSpc>
                <a:spcPct val="100000"/>
              </a:lnSpc>
              <a:spcBef>
                <a:spcPts val="100"/>
              </a:spcBef>
            </a:pPr>
            <a:r>
              <a:rPr sz="4000" dirty="0"/>
              <a:t>What is a hazard?</a:t>
            </a:r>
          </a:p>
        </p:txBody>
      </p:sp>
      <p:sp>
        <p:nvSpPr>
          <p:cNvPr id="5" name="object 5"/>
          <p:cNvSpPr txBox="1"/>
          <p:nvPr/>
        </p:nvSpPr>
        <p:spPr>
          <a:xfrm>
            <a:off x="1386966" y="2526538"/>
            <a:ext cx="6090285" cy="3257302"/>
          </a:xfrm>
          <a:prstGeom prst="rect">
            <a:avLst/>
          </a:prstGeom>
        </p:spPr>
        <p:txBody>
          <a:bodyPr vert="horz" wrap="square" lIns="0" tIns="12700" rIns="0" bIns="0" rtlCol="0">
            <a:spAutoFit/>
          </a:bodyPr>
          <a:lstStyle/>
          <a:p>
            <a:pPr marL="12700">
              <a:lnSpc>
                <a:spcPct val="100000"/>
              </a:lnSpc>
              <a:spcBef>
                <a:spcPts val="100"/>
              </a:spcBef>
            </a:pPr>
            <a:r>
              <a:rPr sz="3200" dirty="0">
                <a:latin typeface="Arial"/>
                <a:cs typeface="Arial"/>
              </a:rPr>
              <a:t>There are 4 main types of hazards:</a:t>
            </a:r>
            <a:endParaRPr lang="en-US" sz="3200" dirty="0">
              <a:latin typeface="Arial"/>
              <a:cs typeface="Arial"/>
            </a:endParaRPr>
          </a:p>
          <a:p>
            <a:pPr marL="12700">
              <a:lnSpc>
                <a:spcPct val="100000"/>
              </a:lnSpc>
              <a:spcBef>
                <a:spcPts val="100"/>
              </a:spcBef>
            </a:pPr>
            <a:endParaRPr dirty="0">
              <a:latin typeface="Arial"/>
              <a:cs typeface="Arial"/>
            </a:endParaRPr>
          </a:p>
          <a:p>
            <a:pPr marL="984885" indent="-514984">
              <a:lnSpc>
                <a:spcPct val="100000"/>
              </a:lnSpc>
              <a:buAutoNum type="arabicPeriod"/>
              <a:tabLst>
                <a:tab pos="985519" algn="l"/>
              </a:tabLst>
            </a:pPr>
            <a:r>
              <a:rPr sz="3200" dirty="0">
                <a:latin typeface="Arial"/>
                <a:cs typeface="Arial"/>
              </a:rPr>
              <a:t>Physical</a:t>
            </a:r>
          </a:p>
          <a:p>
            <a:pPr marL="984885" indent="-514984">
              <a:lnSpc>
                <a:spcPct val="100000"/>
              </a:lnSpc>
              <a:buAutoNum type="arabicPeriod"/>
              <a:tabLst>
                <a:tab pos="985519" algn="l"/>
              </a:tabLst>
            </a:pPr>
            <a:r>
              <a:rPr sz="3200" dirty="0">
                <a:latin typeface="Arial"/>
                <a:cs typeface="Arial"/>
              </a:rPr>
              <a:t>Biological</a:t>
            </a:r>
          </a:p>
          <a:p>
            <a:pPr marL="984885" indent="-514984">
              <a:lnSpc>
                <a:spcPct val="100000"/>
              </a:lnSpc>
              <a:buAutoNum type="arabicPeriod"/>
              <a:tabLst>
                <a:tab pos="985519" algn="l"/>
              </a:tabLst>
            </a:pPr>
            <a:r>
              <a:rPr sz="3200" dirty="0">
                <a:latin typeface="Arial"/>
                <a:cs typeface="Arial"/>
              </a:rPr>
              <a:t>Chemical</a:t>
            </a:r>
          </a:p>
          <a:p>
            <a:pPr marL="984885" indent="-514984">
              <a:lnSpc>
                <a:spcPct val="100000"/>
              </a:lnSpc>
              <a:spcBef>
                <a:spcPts val="5"/>
              </a:spcBef>
              <a:buAutoNum type="arabicPeriod"/>
              <a:tabLst>
                <a:tab pos="985519" algn="l"/>
              </a:tabLst>
            </a:pPr>
            <a:r>
              <a:rPr lang="en-US" sz="3200" dirty="0">
                <a:latin typeface="Arial"/>
                <a:cs typeface="Arial"/>
              </a:rPr>
              <a:t>E</a:t>
            </a:r>
            <a:r>
              <a:rPr sz="3200" dirty="0">
                <a:latin typeface="Arial"/>
                <a:cs typeface="Arial"/>
              </a:rPr>
              <a:t>rgonomic</a:t>
            </a:r>
          </a:p>
        </p:txBody>
      </p:sp>
      <p:sp>
        <p:nvSpPr>
          <p:cNvPr id="6" name="object 6"/>
          <p:cNvSpPr/>
          <p:nvPr/>
        </p:nvSpPr>
        <p:spPr>
          <a:xfrm>
            <a:off x="9011411" y="1577339"/>
            <a:ext cx="2734055" cy="263651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011411" y="4146803"/>
            <a:ext cx="2766059" cy="271119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90C225">
              <a:alpha val="85096"/>
            </a:srgbClr>
          </a:solidFill>
        </p:spPr>
        <p:txBody>
          <a:bodyPr wrap="square" lIns="0" tIns="0" rIns="0" bIns="0" rtlCol="0"/>
          <a:lstStyle/>
          <a:p>
            <a:endParaRPr/>
          </a:p>
        </p:txBody>
      </p:sp>
      <p:sp>
        <p:nvSpPr>
          <p:cNvPr id="6" name="object 6"/>
          <p:cNvSpPr txBox="1">
            <a:spLocks noGrp="1"/>
          </p:cNvSpPr>
          <p:nvPr>
            <p:ph type="title"/>
          </p:nvPr>
        </p:nvSpPr>
        <p:spPr>
          <a:xfrm>
            <a:off x="307340" y="354838"/>
            <a:ext cx="8331200" cy="1582484"/>
          </a:xfrm>
          <a:prstGeom prst="rect">
            <a:avLst/>
          </a:prstGeom>
        </p:spPr>
        <p:txBody>
          <a:bodyPr vert="horz" wrap="square" lIns="0" tIns="12700" rIns="0" bIns="0" rtlCol="0">
            <a:spAutoFit/>
          </a:bodyPr>
          <a:lstStyle/>
          <a:p>
            <a:pPr marL="12700" marR="5080" algn="ctr">
              <a:lnSpc>
                <a:spcPct val="100000"/>
              </a:lnSpc>
              <a:spcBef>
                <a:spcPts val="100"/>
              </a:spcBef>
            </a:pPr>
            <a:r>
              <a:rPr sz="3400" dirty="0"/>
              <a:t>Prolonged exposure to any combination of these </a:t>
            </a:r>
            <a:r>
              <a:rPr lang="en-US" sz="3400" dirty="0"/>
              <a:t>h</a:t>
            </a:r>
            <a:r>
              <a:rPr sz="3400" dirty="0"/>
              <a:t>azards (silent killers) can lead to permanent illness and/or </a:t>
            </a:r>
            <a:r>
              <a:rPr lang="en-US" sz="3400" dirty="0"/>
              <a:t>d</a:t>
            </a:r>
            <a:r>
              <a:rPr sz="3400" dirty="0"/>
              <a:t>eath.</a:t>
            </a:r>
          </a:p>
        </p:txBody>
      </p:sp>
      <p:sp>
        <p:nvSpPr>
          <p:cNvPr id="7" name="object 7"/>
          <p:cNvSpPr txBox="1"/>
          <p:nvPr/>
        </p:nvSpPr>
        <p:spPr>
          <a:xfrm>
            <a:off x="967840" y="3318713"/>
            <a:ext cx="3832759" cy="2475037"/>
          </a:xfrm>
          <a:prstGeom prst="rect">
            <a:avLst/>
          </a:prstGeom>
        </p:spPr>
        <p:txBody>
          <a:bodyPr vert="horz" wrap="square" lIns="0" tIns="12700" rIns="0" bIns="0" rtlCol="0">
            <a:spAutoFit/>
          </a:bodyPr>
          <a:lstStyle/>
          <a:p>
            <a:pPr marL="469900" indent="-457200">
              <a:lnSpc>
                <a:spcPct val="100000"/>
              </a:lnSpc>
              <a:spcBef>
                <a:spcPts val="100"/>
              </a:spcBef>
              <a:buChar char="•"/>
              <a:tabLst>
                <a:tab pos="469265" algn="l"/>
                <a:tab pos="470534" algn="l"/>
              </a:tabLst>
            </a:pPr>
            <a:r>
              <a:rPr sz="3200" dirty="0">
                <a:latin typeface="Arial"/>
                <a:cs typeface="Arial"/>
              </a:rPr>
              <a:t>Hepatitis </a:t>
            </a:r>
            <a:r>
              <a:rPr lang="en-US" sz="3200" dirty="0">
                <a:latin typeface="Arial"/>
                <a:cs typeface="Arial"/>
              </a:rPr>
              <a:t>B</a:t>
            </a:r>
            <a:r>
              <a:rPr sz="3200" dirty="0">
                <a:latin typeface="Arial"/>
                <a:cs typeface="Arial"/>
              </a:rPr>
              <a:t> &amp; </a:t>
            </a:r>
            <a:r>
              <a:rPr lang="en-US" sz="3200" dirty="0">
                <a:latin typeface="Arial"/>
                <a:cs typeface="Arial"/>
              </a:rPr>
              <a:t>C</a:t>
            </a:r>
            <a:endParaRPr sz="3200" dirty="0">
              <a:latin typeface="Arial"/>
              <a:cs typeface="Arial"/>
            </a:endParaRPr>
          </a:p>
          <a:p>
            <a:pPr marL="469900" indent="-457200">
              <a:lnSpc>
                <a:spcPct val="100000"/>
              </a:lnSpc>
              <a:spcBef>
                <a:spcPts val="5"/>
              </a:spcBef>
              <a:buChar char="•"/>
              <a:tabLst>
                <a:tab pos="469265" algn="l"/>
                <a:tab pos="470534" algn="l"/>
              </a:tabLst>
            </a:pPr>
            <a:r>
              <a:rPr sz="3200" dirty="0">
                <a:latin typeface="Arial"/>
                <a:cs typeface="Arial"/>
              </a:rPr>
              <a:t>HIV/AIDS</a:t>
            </a:r>
          </a:p>
          <a:p>
            <a:pPr marL="469900" indent="-457200">
              <a:lnSpc>
                <a:spcPct val="100000"/>
              </a:lnSpc>
              <a:buChar char="•"/>
              <a:tabLst>
                <a:tab pos="469265" algn="l"/>
                <a:tab pos="470534" algn="l"/>
              </a:tabLst>
            </a:pPr>
            <a:r>
              <a:rPr sz="3200" dirty="0">
                <a:latin typeface="Arial"/>
                <a:cs typeface="Arial"/>
              </a:rPr>
              <a:t>Cancer</a:t>
            </a:r>
          </a:p>
          <a:p>
            <a:pPr marL="469900" indent="-457200">
              <a:lnSpc>
                <a:spcPct val="100000"/>
              </a:lnSpc>
              <a:buChar char="•"/>
              <a:tabLst>
                <a:tab pos="469265" algn="l"/>
                <a:tab pos="470534" algn="l"/>
              </a:tabLst>
            </a:pPr>
            <a:r>
              <a:rPr sz="3200" dirty="0">
                <a:latin typeface="Arial"/>
                <a:cs typeface="Arial"/>
              </a:rPr>
              <a:t>Heart disease</a:t>
            </a:r>
          </a:p>
          <a:p>
            <a:pPr marL="469900" indent="-457200">
              <a:lnSpc>
                <a:spcPct val="100000"/>
              </a:lnSpc>
              <a:buChar char="•"/>
              <a:tabLst>
                <a:tab pos="469265" algn="l"/>
                <a:tab pos="470534" algn="l"/>
              </a:tabLst>
            </a:pPr>
            <a:r>
              <a:rPr sz="3200" dirty="0">
                <a:latin typeface="Arial"/>
                <a:cs typeface="Arial"/>
              </a:rPr>
              <a:t>Respiratory issues</a:t>
            </a:r>
          </a:p>
        </p:txBody>
      </p:sp>
      <p:sp>
        <p:nvSpPr>
          <p:cNvPr id="8" name="object 8"/>
          <p:cNvSpPr/>
          <p:nvPr/>
        </p:nvSpPr>
        <p:spPr>
          <a:xfrm>
            <a:off x="7150607" y="1557527"/>
            <a:ext cx="5041392" cy="530046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BEBEBE"/>
            </a:solidFill>
          </a:ln>
        </p:spPr>
        <p:txBody>
          <a:bodyPr wrap="square" lIns="0" tIns="0" rIns="0" bIns="0" rtlCol="0"/>
          <a:lstStyle/>
          <a:p>
            <a:endParaRPr/>
          </a:p>
        </p:txBody>
      </p:sp>
      <p:sp>
        <p:nvSpPr>
          <p:cNvPr id="3" name="object 3"/>
          <p:cNvSpPr/>
          <p:nvPr/>
        </p:nvSpPr>
        <p:spPr>
          <a:xfrm>
            <a:off x="7424928" y="3681984"/>
            <a:ext cx="4763770" cy="3176905"/>
          </a:xfrm>
          <a:custGeom>
            <a:avLst/>
            <a:gdLst/>
            <a:ahLst/>
            <a:cxnLst/>
            <a:rect l="l" t="t" r="r" b="b"/>
            <a:pathLst>
              <a:path w="4763770" h="3176904">
                <a:moveTo>
                  <a:pt x="4763516" y="0"/>
                </a:moveTo>
                <a:lnTo>
                  <a:pt x="0" y="3176586"/>
                </a:lnTo>
              </a:path>
            </a:pathLst>
          </a:custGeom>
          <a:ln w="9144">
            <a:solidFill>
              <a:srgbClr val="D9D9D9"/>
            </a:solidFill>
          </a:ln>
        </p:spPr>
        <p:txBody>
          <a:bodyPr wrap="square" lIns="0" tIns="0" rIns="0" bIns="0" rtlCol="0"/>
          <a:lstStyle/>
          <a:p>
            <a:endParaRPr/>
          </a:p>
        </p:txBody>
      </p:sp>
      <p:sp>
        <p:nvSpPr>
          <p:cNvPr id="4" name="object 4"/>
          <p:cNvSpPr/>
          <p:nvPr/>
        </p:nvSpPr>
        <p:spPr>
          <a:xfrm>
            <a:off x="9182100" y="0"/>
            <a:ext cx="3007360" cy="6858000"/>
          </a:xfrm>
          <a:custGeom>
            <a:avLst/>
            <a:gdLst/>
            <a:ahLst/>
            <a:cxnLst/>
            <a:rect l="l" t="t" r="r" b="b"/>
            <a:pathLst>
              <a:path w="3007359" h="6858000">
                <a:moveTo>
                  <a:pt x="3006851" y="0"/>
                </a:moveTo>
                <a:lnTo>
                  <a:pt x="2042483" y="0"/>
                </a:lnTo>
                <a:lnTo>
                  <a:pt x="0" y="6857996"/>
                </a:lnTo>
                <a:lnTo>
                  <a:pt x="3006851" y="6857996"/>
                </a:lnTo>
                <a:lnTo>
                  <a:pt x="3006851" y="0"/>
                </a:lnTo>
                <a:close/>
              </a:path>
            </a:pathLst>
          </a:custGeom>
          <a:solidFill>
            <a:srgbClr val="90C225">
              <a:alpha val="30195"/>
            </a:srgbClr>
          </a:solidFill>
        </p:spPr>
        <p:txBody>
          <a:bodyPr wrap="square" lIns="0" tIns="0" rIns="0" bIns="0" rtlCol="0"/>
          <a:lstStyle/>
          <a:p>
            <a:endParaRPr/>
          </a:p>
        </p:txBody>
      </p:sp>
      <p:sp>
        <p:nvSpPr>
          <p:cNvPr id="5" name="object 5"/>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90C225">
              <a:alpha val="19999"/>
            </a:srgbClr>
          </a:solidFill>
        </p:spPr>
        <p:txBody>
          <a:bodyPr wrap="square" lIns="0" tIns="0" rIns="0" bIns="0" rtlCol="0"/>
          <a:lstStyle/>
          <a:p>
            <a:endParaRPr/>
          </a:p>
        </p:txBody>
      </p:sp>
      <p:sp>
        <p:nvSpPr>
          <p:cNvPr id="6" name="object 6"/>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539F20">
              <a:alpha val="72155"/>
            </a:srgbClr>
          </a:solidFill>
        </p:spPr>
        <p:txBody>
          <a:bodyPr wrap="square" lIns="0" tIns="0" rIns="0" bIns="0" rtlCol="0"/>
          <a:lstStyle/>
          <a:p>
            <a:endParaRPr/>
          </a:p>
        </p:txBody>
      </p:sp>
      <p:sp>
        <p:nvSpPr>
          <p:cNvPr id="7" name="object 7"/>
          <p:cNvSpPr/>
          <p:nvPr/>
        </p:nvSpPr>
        <p:spPr>
          <a:xfrm>
            <a:off x="9337790" y="0"/>
            <a:ext cx="2851785" cy="6858000"/>
          </a:xfrm>
          <a:custGeom>
            <a:avLst/>
            <a:gdLst/>
            <a:ahLst/>
            <a:cxnLst/>
            <a:rect l="l" t="t" r="r" b="b"/>
            <a:pathLst>
              <a:path w="2851784" h="6858000">
                <a:moveTo>
                  <a:pt x="2851161" y="0"/>
                </a:moveTo>
                <a:lnTo>
                  <a:pt x="0" y="0"/>
                </a:lnTo>
                <a:lnTo>
                  <a:pt x="2467621" y="6857996"/>
                </a:lnTo>
                <a:lnTo>
                  <a:pt x="2851161" y="6857996"/>
                </a:lnTo>
                <a:lnTo>
                  <a:pt x="2851161" y="0"/>
                </a:lnTo>
                <a:close/>
              </a:path>
            </a:pathLst>
          </a:custGeom>
          <a:solidFill>
            <a:srgbClr val="3E7818">
              <a:alpha val="70195"/>
            </a:srgbClr>
          </a:solidFill>
        </p:spPr>
        <p:txBody>
          <a:bodyPr wrap="square" lIns="0" tIns="0" rIns="0" bIns="0" rtlCol="0"/>
          <a:lstStyle/>
          <a:p>
            <a:endParaRPr/>
          </a:p>
        </p:txBody>
      </p:sp>
      <p:sp>
        <p:nvSpPr>
          <p:cNvPr id="8" name="object 8"/>
          <p:cNvSpPr/>
          <p:nvPr/>
        </p:nvSpPr>
        <p:spPr>
          <a:xfrm>
            <a:off x="10898124" y="0"/>
            <a:ext cx="1290955" cy="6858000"/>
          </a:xfrm>
          <a:custGeom>
            <a:avLst/>
            <a:gdLst/>
            <a:ahLst/>
            <a:cxnLst/>
            <a:rect l="l" t="t" r="r" b="b"/>
            <a:pathLst>
              <a:path w="1290954" h="6858000">
                <a:moveTo>
                  <a:pt x="1290827" y="0"/>
                </a:moveTo>
                <a:lnTo>
                  <a:pt x="1018959" y="0"/>
                </a:lnTo>
                <a:lnTo>
                  <a:pt x="0" y="6857996"/>
                </a:lnTo>
                <a:lnTo>
                  <a:pt x="1290827" y="6857996"/>
                </a:lnTo>
                <a:lnTo>
                  <a:pt x="1290827" y="0"/>
                </a:lnTo>
                <a:close/>
              </a:path>
            </a:pathLst>
          </a:custGeom>
          <a:solidFill>
            <a:srgbClr val="C0E374">
              <a:alpha val="70195"/>
            </a:srgbClr>
          </a:solidFill>
        </p:spPr>
        <p:txBody>
          <a:bodyPr wrap="square" lIns="0" tIns="0" rIns="0" bIns="0" rtlCol="0"/>
          <a:lstStyle/>
          <a:p>
            <a:endParaRPr/>
          </a:p>
        </p:txBody>
      </p:sp>
      <p:sp>
        <p:nvSpPr>
          <p:cNvPr id="9" name="object 9"/>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90C225">
              <a:alpha val="65097"/>
            </a:srgbClr>
          </a:solidFill>
        </p:spPr>
        <p:txBody>
          <a:bodyPr wrap="square" lIns="0" tIns="0" rIns="0" bIns="0" rtlCol="0"/>
          <a:lstStyle/>
          <a:p>
            <a:endParaRPr/>
          </a:p>
        </p:txBody>
      </p:sp>
      <p:sp>
        <p:nvSpPr>
          <p:cNvPr id="10" name="object 10"/>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90C225">
              <a:alpha val="79998"/>
            </a:srgbClr>
          </a:solidFill>
        </p:spPr>
        <p:txBody>
          <a:bodyPr wrap="square" lIns="0" tIns="0" rIns="0" bIns="0" rtlCol="0"/>
          <a:lstStyle/>
          <a:p>
            <a:endParaRPr/>
          </a:p>
        </p:txBody>
      </p:sp>
      <p:sp>
        <p:nvSpPr>
          <p:cNvPr id="11" name="object 11"/>
          <p:cNvSpPr/>
          <p:nvPr/>
        </p:nvSpPr>
        <p:spPr>
          <a:xfrm>
            <a:off x="0" y="0"/>
            <a:ext cx="843280" cy="5666740"/>
          </a:xfrm>
          <a:custGeom>
            <a:avLst/>
            <a:gdLst/>
            <a:ahLst/>
            <a:cxnLst/>
            <a:rect l="l" t="t" r="r" b="b"/>
            <a:pathLst>
              <a:path w="843280" h="5666740">
                <a:moveTo>
                  <a:pt x="842772" y="0"/>
                </a:moveTo>
                <a:lnTo>
                  <a:pt x="0" y="0"/>
                </a:lnTo>
                <a:lnTo>
                  <a:pt x="0" y="5666232"/>
                </a:lnTo>
                <a:lnTo>
                  <a:pt x="842772" y="0"/>
                </a:lnTo>
                <a:close/>
              </a:path>
            </a:pathLst>
          </a:custGeom>
          <a:solidFill>
            <a:srgbClr val="90C225">
              <a:alpha val="85096"/>
            </a:srgbClr>
          </a:solidFill>
        </p:spPr>
        <p:txBody>
          <a:bodyPr wrap="square" lIns="0" tIns="0" rIns="0" bIns="0" rtlCol="0"/>
          <a:lstStyle/>
          <a:p>
            <a:endParaRPr/>
          </a:p>
        </p:txBody>
      </p:sp>
      <p:sp>
        <p:nvSpPr>
          <p:cNvPr id="12" name="object 12"/>
          <p:cNvSpPr/>
          <p:nvPr/>
        </p:nvSpPr>
        <p:spPr>
          <a:xfrm>
            <a:off x="6057900" y="486155"/>
            <a:ext cx="6134099" cy="6371841"/>
          </a:xfrm>
          <a:prstGeom prst="rect">
            <a:avLst/>
          </a:prstGeom>
          <a:blipFill>
            <a:blip r:embed="rId3" cstate="print"/>
            <a:stretch>
              <a:fillRect/>
            </a:stretch>
          </a:blipFill>
        </p:spPr>
        <p:txBody>
          <a:bodyPr wrap="square" lIns="0" tIns="0" rIns="0" bIns="0" rtlCol="0"/>
          <a:lstStyle/>
          <a:p>
            <a:endParaRPr/>
          </a:p>
        </p:txBody>
      </p:sp>
      <p:sp>
        <p:nvSpPr>
          <p:cNvPr id="17" name="object 17"/>
          <p:cNvSpPr txBox="1"/>
          <p:nvPr/>
        </p:nvSpPr>
        <p:spPr>
          <a:xfrm>
            <a:off x="592886" y="1447800"/>
            <a:ext cx="6170880" cy="2967479"/>
          </a:xfrm>
          <a:prstGeom prst="rect">
            <a:avLst/>
          </a:prstGeom>
        </p:spPr>
        <p:txBody>
          <a:bodyPr vert="horz" wrap="square" lIns="0" tIns="12700" rIns="0" bIns="0" rtlCol="0">
            <a:spAutoFit/>
          </a:bodyPr>
          <a:lstStyle/>
          <a:p>
            <a:pPr marL="12700" marR="5080" indent="-3810" algn="ctr">
              <a:lnSpc>
                <a:spcPct val="100000"/>
              </a:lnSpc>
              <a:spcBef>
                <a:spcPts val="100"/>
              </a:spcBef>
            </a:pPr>
            <a:r>
              <a:rPr sz="4800" dirty="0">
                <a:latin typeface="Arial"/>
                <a:cs typeface="Arial"/>
              </a:rPr>
              <a:t>Your employer has the </a:t>
            </a:r>
            <a:r>
              <a:rPr lang="en-US" sz="4800" dirty="0">
                <a:latin typeface="Arial"/>
                <a:cs typeface="Arial"/>
              </a:rPr>
              <a:t>r</a:t>
            </a:r>
            <a:r>
              <a:rPr sz="4800" dirty="0">
                <a:latin typeface="Arial"/>
                <a:cs typeface="Arial"/>
              </a:rPr>
              <a:t>esponsibility to keep </a:t>
            </a:r>
            <a:r>
              <a:rPr lang="en-US" sz="4800" dirty="0">
                <a:latin typeface="Arial"/>
                <a:cs typeface="Arial"/>
              </a:rPr>
              <a:t>y</a:t>
            </a:r>
            <a:r>
              <a:rPr sz="4800" dirty="0">
                <a:latin typeface="Arial"/>
                <a:cs typeface="Arial"/>
              </a:rPr>
              <a:t>ou safe from violence and harassment.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18338" y="545338"/>
            <a:ext cx="9288780" cy="1582484"/>
          </a:xfrm>
          <a:prstGeom prst="rect">
            <a:avLst/>
          </a:prstGeom>
        </p:spPr>
        <p:txBody>
          <a:bodyPr vert="horz" wrap="square" lIns="0" tIns="12700" rIns="0" bIns="0" rtlCol="0">
            <a:spAutoFit/>
          </a:bodyPr>
          <a:lstStyle/>
          <a:p>
            <a:pPr marL="12700" marR="5080">
              <a:lnSpc>
                <a:spcPct val="100000"/>
              </a:lnSpc>
              <a:spcBef>
                <a:spcPts val="100"/>
              </a:spcBef>
            </a:pPr>
            <a:r>
              <a:rPr sz="3400" dirty="0"/>
              <a:t>What are some examples of workplaces that would be</a:t>
            </a:r>
            <a:r>
              <a:rPr lang="en-US" sz="3400" dirty="0"/>
              <a:t> m</a:t>
            </a:r>
            <a:r>
              <a:rPr sz="3400" dirty="0"/>
              <a:t>ore likely to have assaults and/or violent acts?</a:t>
            </a:r>
          </a:p>
        </p:txBody>
      </p:sp>
      <p:sp>
        <p:nvSpPr>
          <p:cNvPr id="5" name="object 5"/>
          <p:cNvSpPr txBox="1"/>
          <p:nvPr/>
        </p:nvSpPr>
        <p:spPr>
          <a:xfrm>
            <a:off x="1044040" y="2697937"/>
            <a:ext cx="3908959" cy="2598788"/>
          </a:xfrm>
          <a:prstGeom prst="rect">
            <a:avLst/>
          </a:prstGeom>
        </p:spPr>
        <p:txBody>
          <a:bodyPr vert="horz" wrap="square" lIns="0" tIns="13335" rIns="0" bIns="0" rtlCol="0">
            <a:spAutoFit/>
          </a:bodyPr>
          <a:lstStyle/>
          <a:p>
            <a:pPr marL="469900" indent="-457200">
              <a:lnSpc>
                <a:spcPct val="100000"/>
              </a:lnSpc>
              <a:spcBef>
                <a:spcPts val="105"/>
              </a:spcBef>
              <a:buChar char="•"/>
              <a:tabLst>
                <a:tab pos="469265" algn="l"/>
                <a:tab pos="470534" algn="l"/>
              </a:tabLst>
            </a:pPr>
            <a:r>
              <a:rPr sz="2800" dirty="0">
                <a:latin typeface="Arial"/>
                <a:cs typeface="Arial"/>
              </a:rPr>
              <a:t>Health care facilities</a:t>
            </a:r>
          </a:p>
          <a:p>
            <a:pPr marL="469900" indent="-457200">
              <a:lnSpc>
                <a:spcPct val="100000"/>
              </a:lnSpc>
              <a:buChar char="•"/>
              <a:tabLst>
                <a:tab pos="469265" algn="l"/>
                <a:tab pos="470534" algn="l"/>
              </a:tabLst>
            </a:pPr>
            <a:r>
              <a:rPr sz="2800" dirty="0">
                <a:latin typeface="Arial"/>
                <a:cs typeface="Arial"/>
              </a:rPr>
              <a:t>Pharmacies</a:t>
            </a:r>
          </a:p>
          <a:p>
            <a:pPr marL="469900" indent="-457200">
              <a:lnSpc>
                <a:spcPct val="100000"/>
              </a:lnSpc>
              <a:buChar char="•"/>
              <a:tabLst>
                <a:tab pos="469265" algn="l"/>
                <a:tab pos="470534" algn="l"/>
              </a:tabLst>
            </a:pPr>
            <a:r>
              <a:rPr sz="2800" dirty="0">
                <a:latin typeface="Arial"/>
                <a:cs typeface="Arial"/>
              </a:rPr>
              <a:t>Schools</a:t>
            </a:r>
          </a:p>
          <a:p>
            <a:pPr marL="469900" indent="-457200">
              <a:lnSpc>
                <a:spcPct val="100000"/>
              </a:lnSpc>
              <a:buChar char="•"/>
              <a:tabLst>
                <a:tab pos="469265" algn="l"/>
                <a:tab pos="470534" algn="l"/>
              </a:tabLst>
            </a:pPr>
            <a:r>
              <a:rPr sz="2800" dirty="0">
                <a:latin typeface="Arial"/>
                <a:cs typeface="Arial"/>
              </a:rPr>
              <a:t>Law enforcement</a:t>
            </a:r>
          </a:p>
          <a:p>
            <a:pPr marL="469900" indent="-457200">
              <a:lnSpc>
                <a:spcPct val="100000"/>
              </a:lnSpc>
              <a:spcBef>
                <a:spcPts val="5"/>
              </a:spcBef>
              <a:buChar char="•"/>
              <a:tabLst>
                <a:tab pos="469265" algn="l"/>
                <a:tab pos="470534" algn="l"/>
              </a:tabLst>
            </a:pPr>
            <a:r>
              <a:rPr sz="2800" dirty="0">
                <a:latin typeface="Arial"/>
                <a:cs typeface="Arial"/>
              </a:rPr>
              <a:t>Correctional services</a:t>
            </a:r>
          </a:p>
          <a:p>
            <a:pPr marL="469900" indent="-457200">
              <a:lnSpc>
                <a:spcPct val="100000"/>
              </a:lnSpc>
              <a:buChar char="•"/>
              <a:tabLst>
                <a:tab pos="469265" algn="l"/>
                <a:tab pos="470534" algn="l"/>
              </a:tabLst>
            </a:pPr>
            <a:r>
              <a:rPr sz="2800" dirty="0">
                <a:latin typeface="Arial"/>
                <a:cs typeface="Arial"/>
              </a:rPr>
              <a:t>Bus services</a:t>
            </a:r>
          </a:p>
        </p:txBody>
      </p:sp>
      <p:sp>
        <p:nvSpPr>
          <p:cNvPr id="6" name="object 6"/>
          <p:cNvSpPr txBox="1"/>
          <p:nvPr/>
        </p:nvSpPr>
        <p:spPr>
          <a:xfrm>
            <a:off x="5629402" y="2697937"/>
            <a:ext cx="4581398" cy="2598788"/>
          </a:xfrm>
          <a:prstGeom prst="rect">
            <a:avLst/>
          </a:prstGeom>
        </p:spPr>
        <p:txBody>
          <a:bodyPr vert="horz" wrap="square" lIns="0" tIns="13335" rIns="0" bIns="0" rtlCol="0">
            <a:spAutoFit/>
          </a:bodyPr>
          <a:lstStyle/>
          <a:p>
            <a:pPr marL="469900" indent="-457200">
              <a:lnSpc>
                <a:spcPct val="100000"/>
              </a:lnSpc>
              <a:spcBef>
                <a:spcPts val="105"/>
              </a:spcBef>
              <a:buChar char="•"/>
              <a:tabLst>
                <a:tab pos="469265" algn="l"/>
                <a:tab pos="469900" algn="l"/>
              </a:tabLst>
            </a:pPr>
            <a:r>
              <a:rPr sz="2800" dirty="0">
                <a:latin typeface="Arial"/>
                <a:cs typeface="Arial"/>
              </a:rPr>
              <a:t>Crisis units</a:t>
            </a:r>
          </a:p>
          <a:p>
            <a:pPr marL="469900" indent="-457200">
              <a:lnSpc>
                <a:spcPct val="100000"/>
              </a:lnSpc>
              <a:buChar char="•"/>
              <a:tabLst>
                <a:tab pos="469265" algn="l"/>
                <a:tab pos="469900" algn="l"/>
              </a:tabLst>
            </a:pPr>
            <a:r>
              <a:rPr sz="2800" dirty="0">
                <a:latin typeface="Arial"/>
                <a:cs typeface="Arial"/>
              </a:rPr>
              <a:t>24-hr convenience stores</a:t>
            </a:r>
          </a:p>
          <a:p>
            <a:pPr marL="469900" indent="-457200">
              <a:lnSpc>
                <a:spcPct val="100000"/>
              </a:lnSpc>
              <a:buChar char="•"/>
              <a:tabLst>
                <a:tab pos="469265" algn="l"/>
                <a:tab pos="469900" algn="l"/>
              </a:tabLst>
            </a:pPr>
            <a:r>
              <a:rPr sz="2800" dirty="0">
                <a:latin typeface="Arial"/>
                <a:cs typeface="Arial"/>
              </a:rPr>
              <a:t>Banks</a:t>
            </a:r>
          </a:p>
          <a:p>
            <a:pPr marL="469900" indent="-457200">
              <a:lnSpc>
                <a:spcPct val="100000"/>
              </a:lnSpc>
              <a:buChar char="•"/>
              <a:tabLst>
                <a:tab pos="469265" algn="l"/>
                <a:tab pos="469900" algn="l"/>
              </a:tabLst>
            </a:pPr>
            <a:r>
              <a:rPr sz="2800" dirty="0">
                <a:latin typeface="Arial"/>
                <a:cs typeface="Arial"/>
              </a:rPr>
              <a:t>Taxis</a:t>
            </a:r>
          </a:p>
          <a:p>
            <a:pPr marL="469900" indent="-457200">
              <a:lnSpc>
                <a:spcPct val="100000"/>
              </a:lnSpc>
              <a:spcBef>
                <a:spcPts val="5"/>
              </a:spcBef>
              <a:buChar char="•"/>
              <a:tabLst>
                <a:tab pos="469265" algn="l"/>
                <a:tab pos="469900" algn="l"/>
              </a:tabLst>
            </a:pPr>
            <a:r>
              <a:rPr sz="2800" dirty="0">
                <a:latin typeface="Arial"/>
                <a:cs typeface="Arial"/>
              </a:rPr>
              <a:t>Restaurants/bars</a:t>
            </a:r>
          </a:p>
          <a:p>
            <a:pPr marL="469900" indent="-457200">
              <a:lnSpc>
                <a:spcPct val="100000"/>
              </a:lnSpc>
              <a:buChar char="•"/>
              <a:tabLst>
                <a:tab pos="469265" algn="l"/>
                <a:tab pos="469900" algn="l"/>
              </a:tabLst>
            </a:pPr>
            <a:r>
              <a:rPr lang="en-US" sz="2800" dirty="0">
                <a:latin typeface="Arial"/>
                <a:cs typeface="Arial"/>
              </a:rPr>
              <a:t>R</a:t>
            </a:r>
            <a:r>
              <a:rPr sz="2800" dirty="0">
                <a:latin typeface="Arial"/>
                <a:cs typeface="Arial"/>
              </a:rPr>
              <a:t>etail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43280" cy="5666740"/>
          </a:xfrm>
          <a:custGeom>
            <a:avLst/>
            <a:gdLst/>
            <a:ahLst/>
            <a:cxnLst/>
            <a:rect l="l" t="t" r="r" b="b"/>
            <a:pathLst>
              <a:path w="843280" h="5666740">
                <a:moveTo>
                  <a:pt x="842772" y="0"/>
                </a:moveTo>
                <a:lnTo>
                  <a:pt x="0" y="0"/>
                </a:lnTo>
                <a:lnTo>
                  <a:pt x="0" y="5666232"/>
                </a:lnTo>
                <a:lnTo>
                  <a:pt x="842772" y="0"/>
                </a:lnTo>
                <a:close/>
              </a:path>
            </a:pathLst>
          </a:custGeom>
          <a:solidFill>
            <a:srgbClr val="90C225">
              <a:alpha val="85096"/>
            </a:srgbClr>
          </a:solidFill>
        </p:spPr>
        <p:txBody>
          <a:bodyPr wrap="square" lIns="0" tIns="0" rIns="0" bIns="0" rtlCol="0"/>
          <a:lstStyle/>
          <a:p>
            <a:endParaRPr/>
          </a:p>
        </p:txBody>
      </p:sp>
      <p:sp>
        <p:nvSpPr>
          <p:cNvPr id="3" name="object 3"/>
          <p:cNvSpPr/>
          <p:nvPr/>
        </p:nvSpPr>
        <p:spPr>
          <a:xfrm>
            <a:off x="854963" y="1543811"/>
            <a:ext cx="7641336" cy="4934712"/>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815441" y="338785"/>
            <a:ext cx="8576310" cy="535403"/>
          </a:xfrm>
          <a:prstGeom prst="rect">
            <a:avLst/>
          </a:prstGeom>
        </p:spPr>
        <p:txBody>
          <a:bodyPr vert="horz" wrap="square" lIns="0" tIns="12065" rIns="0" bIns="0" rtlCol="0">
            <a:spAutoFit/>
          </a:bodyPr>
          <a:lstStyle/>
          <a:p>
            <a:pPr marL="12700">
              <a:lnSpc>
                <a:spcPct val="100000"/>
              </a:lnSpc>
              <a:spcBef>
                <a:spcPts val="95"/>
              </a:spcBef>
            </a:pPr>
            <a:r>
              <a:rPr sz="3400" dirty="0"/>
              <a:t>How could this injury have been prevented?</a:t>
            </a:r>
          </a:p>
        </p:txBody>
      </p:sp>
      <p:sp>
        <p:nvSpPr>
          <p:cNvPr id="24" name="TextBox 23"/>
          <p:cNvSpPr txBox="1"/>
          <p:nvPr/>
        </p:nvSpPr>
        <p:spPr>
          <a:xfrm>
            <a:off x="1143000" y="2362200"/>
            <a:ext cx="8597369" cy="2308324"/>
          </a:xfrm>
          <a:prstGeom prst="rect">
            <a:avLst/>
          </a:prstGeom>
          <a:noFill/>
          <a:effectLst>
            <a:outerShdw blurRad="50800" dist="50800" dir="5400000" sx="79000" sy="79000" algn="ctr" rotWithShape="0">
              <a:srgbClr val="000000">
                <a:alpha val="43137"/>
              </a:srgbClr>
            </a:outerShdw>
          </a:effectLst>
        </p:spPr>
        <p:txBody>
          <a:bodyPr wrap="square" rtlCol="0">
            <a:spAutoFit/>
          </a:bodyPr>
          <a:lstStyle/>
          <a:p>
            <a:pPr marL="285750" indent="-285750">
              <a:buFont typeface="Courier New" panose="02070309020205020404" pitchFamily="49" charset="0"/>
              <a:buChar char="o"/>
            </a:pPr>
            <a:r>
              <a:rPr lang="en-US" sz="3600" dirty="0">
                <a:ln w="9525">
                  <a:solidFill>
                    <a:schemeClr val="tx1"/>
                  </a:solidFill>
                </a:ln>
                <a:solidFill>
                  <a:schemeClr val="bg1"/>
                </a:solidFill>
                <a:latin typeface="Arial" panose="020B0604020202020204" pitchFamily="34" charset="0"/>
                <a:cs typeface="Arial" panose="020B0604020202020204" pitchFamily="34" charset="0"/>
              </a:rPr>
              <a:t>Proper/better training</a:t>
            </a:r>
          </a:p>
          <a:p>
            <a:pPr marL="285750" indent="-285750">
              <a:buFont typeface="Courier New" panose="02070309020205020404" pitchFamily="49" charset="0"/>
              <a:buChar char="o"/>
            </a:pPr>
            <a:r>
              <a:rPr lang="en-US" sz="3600" dirty="0">
                <a:ln w="9525">
                  <a:solidFill>
                    <a:schemeClr val="tx1"/>
                  </a:solidFill>
                </a:ln>
                <a:solidFill>
                  <a:schemeClr val="bg1"/>
                </a:solidFill>
                <a:latin typeface="Arial" panose="020B0604020202020204" pitchFamily="34" charset="0"/>
                <a:cs typeface="Arial" panose="020B0604020202020204" pitchFamily="34" charset="0"/>
              </a:rPr>
              <a:t>Better communication with driver</a:t>
            </a:r>
          </a:p>
          <a:p>
            <a:pPr marL="285750" indent="-285750">
              <a:buFont typeface="Courier New" panose="02070309020205020404" pitchFamily="49" charset="0"/>
              <a:buChar char="o"/>
            </a:pPr>
            <a:r>
              <a:rPr lang="en-US" sz="3600" dirty="0">
                <a:ln w="9525">
                  <a:solidFill>
                    <a:schemeClr val="tx1"/>
                  </a:solidFill>
                </a:ln>
                <a:solidFill>
                  <a:schemeClr val="bg1"/>
                </a:solidFill>
                <a:latin typeface="Arial" panose="020B0604020202020204" pitchFamily="34" charset="0"/>
                <a:cs typeface="Arial" panose="020B0604020202020204" pitchFamily="34" charset="0"/>
              </a:rPr>
              <a:t>Better supervision</a:t>
            </a:r>
          </a:p>
          <a:p>
            <a:pPr marL="285750" indent="-285750">
              <a:buFont typeface="Courier New" panose="02070309020205020404" pitchFamily="49" charset="0"/>
              <a:buChar char="o"/>
            </a:pPr>
            <a:r>
              <a:rPr lang="en-US" sz="3600" dirty="0">
                <a:ln w="9525">
                  <a:solidFill>
                    <a:schemeClr val="tx1"/>
                  </a:solidFill>
                </a:ln>
                <a:solidFill>
                  <a:schemeClr val="bg1"/>
                </a:solidFill>
                <a:latin typeface="Arial" panose="020B0604020202020204" pitchFamily="34" charset="0"/>
                <a:cs typeface="Arial" panose="020B0604020202020204" pitchFamily="34" charset="0"/>
              </a:rPr>
              <a:t>Safety gear/equipment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90C225">
              <a:alpha val="85096"/>
            </a:srgbClr>
          </a:solidFill>
        </p:spPr>
        <p:txBody>
          <a:bodyPr wrap="square" lIns="0" tIns="0" rIns="0" bIns="0" rtlCol="0"/>
          <a:lstStyle/>
          <a:p>
            <a:endParaRPr/>
          </a:p>
        </p:txBody>
      </p:sp>
      <p:sp>
        <p:nvSpPr>
          <p:cNvPr id="3" name="object 3"/>
          <p:cNvSpPr/>
          <p:nvPr/>
        </p:nvSpPr>
        <p:spPr>
          <a:xfrm>
            <a:off x="647700" y="3383279"/>
            <a:ext cx="5003292" cy="333298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133843" y="3028187"/>
            <a:ext cx="3970020" cy="3340608"/>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519784" y="566115"/>
            <a:ext cx="9081415" cy="629018"/>
          </a:xfrm>
          <a:prstGeom prst="rect">
            <a:avLst/>
          </a:prstGeom>
        </p:spPr>
        <p:txBody>
          <a:bodyPr vert="horz" wrap="square" lIns="0" tIns="13335" rIns="0" bIns="0" rtlCol="0">
            <a:spAutoFit/>
          </a:bodyPr>
          <a:lstStyle/>
          <a:p>
            <a:pPr marL="3719195" marR="5080" indent="-3707129">
              <a:lnSpc>
                <a:spcPct val="100000"/>
              </a:lnSpc>
              <a:spcBef>
                <a:spcPts val="105"/>
              </a:spcBef>
            </a:pPr>
            <a:r>
              <a:rPr sz="4000" dirty="0"/>
              <a:t>P</a:t>
            </a:r>
            <a:r>
              <a:rPr lang="en-US" sz="4000" dirty="0"/>
              <a:t>ersonal Protective Equipment (PPE)</a:t>
            </a:r>
            <a:endParaRPr sz="4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BEBEBE"/>
            </a:solidFill>
          </a:ln>
        </p:spPr>
        <p:txBody>
          <a:bodyPr wrap="square" lIns="0" tIns="0" rIns="0" bIns="0" rtlCol="0"/>
          <a:lstStyle/>
          <a:p>
            <a:endParaRPr/>
          </a:p>
        </p:txBody>
      </p:sp>
      <p:sp>
        <p:nvSpPr>
          <p:cNvPr id="3" name="object 3"/>
          <p:cNvSpPr/>
          <p:nvPr/>
        </p:nvSpPr>
        <p:spPr>
          <a:xfrm>
            <a:off x="7424928" y="3681984"/>
            <a:ext cx="4763770" cy="3176905"/>
          </a:xfrm>
          <a:custGeom>
            <a:avLst/>
            <a:gdLst/>
            <a:ahLst/>
            <a:cxnLst/>
            <a:rect l="l" t="t" r="r" b="b"/>
            <a:pathLst>
              <a:path w="4763770" h="3176904">
                <a:moveTo>
                  <a:pt x="4763516" y="0"/>
                </a:moveTo>
                <a:lnTo>
                  <a:pt x="0" y="3176586"/>
                </a:lnTo>
              </a:path>
            </a:pathLst>
          </a:custGeom>
          <a:ln w="9144">
            <a:solidFill>
              <a:srgbClr val="D9D9D9"/>
            </a:solidFill>
          </a:ln>
        </p:spPr>
        <p:txBody>
          <a:bodyPr wrap="square" lIns="0" tIns="0" rIns="0" bIns="0" rtlCol="0"/>
          <a:lstStyle/>
          <a:p>
            <a:endParaRPr/>
          </a:p>
        </p:txBody>
      </p:sp>
      <p:sp>
        <p:nvSpPr>
          <p:cNvPr id="4" name="object 4"/>
          <p:cNvSpPr/>
          <p:nvPr/>
        </p:nvSpPr>
        <p:spPr>
          <a:xfrm>
            <a:off x="9182100" y="0"/>
            <a:ext cx="3007360" cy="6858000"/>
          </a:xfrm>
          <a:custGeom>
            <a:avLst/>
            <a:gdLst/>
            <a:ahLst/>
            <a:cxnLst/>
            <a:rect l="l" t="t" r="r" b="b"/>
            <a:pathLst>
              <a:path w="3007359" h="6858000">
                <a:moveTo>
                  <a:pt x="3006851" y="0"/>
                </a:moveTo>
                <a:lnTo>
                  <a:pt x="2042483" y="0"/>
                </a:lnTo>
                <a:lnTo>
                  <a:pt x="0" y="6857996"/>
                </a:lnTo>
                <a:lnTo>
                  <a:pt x="3006851" y="6857996"/>
                </a:lnTo>
                <a:lnTo>
                  <a:pt x="3006851" y="0"/>
                </a:lnTo>
                <a:close/>
              </a:path>
            </a:pathLst>
          </a:custGeom>
          <a:solidFill>
            <a:srgbClr val="90C225">
              <a:alpha val="30195"/>
            </a:srgbClr>
          </a:solidFill>
        </p:spPr>
        <p:txBody>
          <a:bodyPr wrap="square" lIns="0" tIns="0" rIns="0" bIns="0" rtlCol="0"/>
          <a:lstStyle/>
          <a:p>
            <a:endParaRPr/>
          </a:p>
        </p:txBody>
      </p:sp>
      <p:sp>
        <p:nvSpPr>
          <p:cNvPr id="5" name="object 5"/>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90C225">
              <a:alpha val="19999"/>
            </a:srgbClr>
          </a:solidFill>
        </p:spPr>
        <p:txBody>
          <a:bodyPr wrap="square" lIns="0" tIns="0" rIns="0" bIns="0" rtlCol="0"/>
          <a:lstStyle/>
          <a:p>
            <a:endParaRPr/>
          </a:p>
        </p:txBody>
      </p:sp>
      <p:sp>
        <p:nvSpPr>
          <p:cNvPr id="6" name="object 6"/>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539F20">
              <a:alpha val="72155"/>
            </a:srgbClr>
          </a:solidFill>
        </p:spPr>
        <p:txBody>
          <a:bodyPr wrap="square" lIns="0" tIns="0" rIns="0" bIns="0" rtlCol="0"/>
          <a:lstStyle/>
          <a:p>
            <a:endParaRPr/>
          </a:p>
        </p:txBody>
      </p:sp>
      <p:sp>
        <p:nvSpPr>
          <p:cNvPr id="7" name="object 7"/>
          <p:cNvSpPr/>
          <p:nvPr/>
        </p:nvSpPr>
        <p:spPr>
          <a:xfrm>
            <a:off x="9337790" y="0"/>
            <a:ext cx="2851785" cy="6858000"/>
          </a:xfrm>
          <a:custGeom>
            <a:avLst/>
            <a:gdLst/>
            <a:ahLst/>
            <a:cxnLst/>
            <a:rect l="l" t="t" r="r" b="b"/>
            <a:pathLst>
              <a:path w="2851784" h="6858000">
                <a:moveTo>
                  <a:pt x="2851161" y="0"/>
                </a:moveTo>
                <a:lnTo>
                  <a:pt x="0" y="0"/>
                </a:lnTo>
                <a:lnTo>
                  <a:pt x="2467621" y="6857996"/>
                </a:lnTo>
                <a:lnTo>
                  <a:pt x="2851161" y="6857996"/>
                </a:lnTo>
                <a:lnTo>
                  <a:pt x="2851161" y="0"/>
                </a:lnTo>
                <a:close/>
              </a:path>
            </a:pathLst>
          </a:custGeom>
          <a:solidFill>
            <a:srgbClr val="3E7818">
              <a:alpha val="70195"/>
            </a:srgbClr>
          </a:solidFill>
        </p:spPr>
        <p:txBody>
          <a:bodyPr wrap="square" lIns="0" tIns="0" rIns="0" bIns="0" rtlCol="0"/>
          <a:lstStyle/>
          <a:p>
            <a:endParaRPr/>
          </a:p>
        </p:txBody>
      </p:sp>
      <p:sp>
        <p:nvSpPr>
          <p:cNvPr id="8" name="object 8"/>
          <p:cNvSpPr/>
          <p:nvPr/>
        </p:nvSpPr>
        <p:spPr>
          <a:xfrm>
            <a:off x="10898124" y="0"/>
            <a:ext cx="1290955" cy="6858000"/>
          </a:xfrm>
          <a:custGeom>
            <a:avLst/>
            <a:gdLst/>
            <a:ahLst/>
            <a:cxnLst/>
            <a:rect l="l" t="t" r="r" b="b"/>
            <a:pathLst>
              <a:path w="1290954" h="6858000">
                <a:moveTo>
                  <a:pt x="1290827" y="0"/>
                </a:moveTo>
                <a:lnTo>
                  <a:pt x="1018959" y="0"/>
                </a:lnTo>
                <a:lnTo>
                  <a:pt x="0" y="6857996"/>
                </a:lnTo>
                <a:lnTo>
                  <a:pt x="1290827" y="6857996"/>
                </a:lnTo>
                <a:lnTo>
                  <a:pt x="1290827" y="0"/>
                </a:lnTo>
                <a:close/>
              </a:path>
            </a:pathLst>
          </a:custGeom>
          <a:solidFill>
            <a:srgbClr val="C0E374">
              <a:alpha val="70195"/>
            </a:srgbClr>
          </a:solidFill>
        </p:spPr>
        <p:txBody>
          <a:bodyPr wrap="square" lIns="0" tIns="0" rIns="0" bIns="0" rtlCol="0"/>
          <a:lstStyle/>
          <a:p>
            <a:endParaRPr/>
          </a:p>
        </p:txBody>
      </p:sp>
      <p:sp>
        <p:nvSpPr>
          <p:cNvPr id="9" name="object 9"/>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90C225">
              <a:alpha val="65097"/>
            </a:srgbClr>
          </a:solidFill>
        </p:spPr>
        <p:txBody>
          <a:bodyPr wrap="square" lIns="0" tIns="0" rIns="0" bIns="0" rtlCol="0"/>
          <a:lstStyle/>
          <a:p>
            <a:endParaRPr/>
          </a:p>
        </p:txBody>
      </p:sp>
      <p:sp>
        <p:nvSpPr>
          <p:cNvPr id="10" name="object 10"/>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90C225">
              <a:alpha val="79998"/>
            </a:srgbClr>
          </a:solidFill>
        </p:spPr>
        <p:txBody>
          <a:bodyPr wrap="square" lIns="0" tIns="0" rIns="0" bIns="0" rtlCol="0"/>
          <a:lstStyle/>
          <a:p>
            <a:endParaRPr/>
          </a:p>
        </p:txBody>
      </p:sp>
      <p:sp>
        <p:nvSpPr>
          <p:cNvPr id="11" name="object 11"/>
          <p:cNvSpPr/>
          <p:nvPr/>
        </p:nvSpPr>
        <p:spPr>
          <a:xfrm>
            <a:off x="0" y="0"/>
            <a:ext cx="843280" cy="5666740"/>
          </a:xfrm>
          <a:custGeom>
            <a:avLst/>
            <a:gdLst/>
            <a:ahLst/>
            <a:cxnLst/>
            <a:rect l="l" t="t" r="r" b="b"/>
            <a:pathLst>
              <a:path w="843280" h="5666740">
                <a:moveTo>
                  <a:pt x="842772" y="0"/>
                </a:moveTo>
                <a:lnTo>
                  <a:pt x="0" y="0"/>
                </a:lnTo>
                <a:lnTo>
                  <a:pt x="0" y="5666232"/>
                </a:lnTo>
                <a:lnTo>
                  <a:pt x="842772" y="0"/>
                </a:lnTo>
                <a:close/>
              </a:path>
            </a:pathLst>
          </a:custGeom>
          <a:solidFill>
            <a:srgbClr val="90C225">
              <a:alpha val="85096"/>
            </a:srgbClr>
          </a:solidFill>
        </p:spPr>
        <p:txBody>
          <a:bodyPr wrap="square" lIns="0" tIns="0" rIns="0" bIns="0" rtlCol="0"/>
          <a:lstStyle/>
          <a:p>
            <a:endParaRPr/>
          </a:p>
        </p:txBody>
      </p:sp>
      <p:sp>
        <p:nvSpPr>
          <p:cNvPr id="14" name="object 14"/>
          <p:cNvSpPr txBox="1"/>
          <p:nvPr/>
        </p:nvSpPr>
        <p:spPr>
          <a:xfrm>
            <a:off x="1037567" y="392301"/>
            <a:ext cx="8705850" cy="1058623"/>
          </a:xfrm>
          <a:prstGeom prst="rect">
            <a:avLst/>
          </a:prstGeom>
        </p:spPr>
        <p:txBody>
          <a:bodyPr vert="horz" wrap="square" lIns="0" tIns="12065" rIns="0" bIns="0" rtlCol="0">
            <a:spAutoFit/>
          </a:bodyPr>
          <a:lstStyle/>
          <a:p>
            <a:pPr marL="12700">
              <a:lnSpc>
                <a:spcPct val="100000"/>
              </a:lnSpc>
              <a:spcBef>
                <a:spcPts val="95"/>
              </a:spcBef>
            </a:pPr>
            <a:r>
              <a:rPr sz="3400" dirty="0">
                <a:latin typeface="Arial"/>
                <a:cs typeface="Arial"/>
              </a:rPr>
              <a:t>What are some different examples of PPE?</a:t>
            </a:r>
          </a:p>
          <a:p>
            <a:pPr marL="1138555">
              <a:lnSpc>
                <a:spcPct val="100000"/>
              </a:lnSpc>
              <a:spcBef>
                <a:spcPts val="5"/>
              </a:spcBef>
            </a:pPr>
            <a:r>
              <a:rPr sz="3400" dirty="0">
                <a:latin typeface="Arial"/>
                <a:cs typeface="Arial"/>
              </a:rPr>
              <a:t>What do they </a:t>
            </a:r>
            <a:r>
              <a:rPr lang="en-US" sz="3400" dirty="0">
                <a:latin typeface="Arial"/>
                <a:cs typeface="Arial"/>
              </a:rPr>
              <a:t>p</a:t>
            </a:r>
            <a:r>
              <a:rPr sz="3400" dirty="0">
                <a:latin typeface="Arial"/>
                <a:cs typeface="Arial"/>
              </a:rPr>
              <a:t>rotect you from?</a:t>
            </a:r>
          </a:p>
        </p:txBody>
      </p:sp>
      <p:sp>
        <p:nvSpPr>
          <p:cNvPr id="15" name="object 15"/>
          <p:cNvSpPr/>
          <p:nvPr/>
        </p:nvSpPr>
        <p:spPr>
          <a:xfrm>
            <a:off x="1645920" y="2508504"/>
            <a:ext cx="2956560" cy="1793748"/>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368808" y="4617720"/>
            <a:ext cx="2555748" cy="1862327"/>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4027932" y="4102608"/>
            <a:ext cx="2359152" cy="2552700"/>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9438131" y="3803903"/>
            <a:ext cx="2720339" cy="3006852"/>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6682740" y="2193035"/>
            <a:ext cx="2365248" cy="2865120"/>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90C225">
              <a:alpha val="85096"/>
            </a:srgbClr>
          </a:solidFill>
        </p:spPr>
        <p:txBody>
          <a:bodyPr wrap="square" lIns="0" tIns="0" rIns="0" bIns="0" rtlCol="0"/>
          <a:lstStyle/>
          <a:p>
            <a:endParaRPr/>
          </a:p>
        </p:txBody>
      </p:sp>
      <p:sp>
        <p:nvSpPr>
          <p:cNvPr id="3" name="object 3"/>
          <p:cNvSpPr/>
          <p:nvPr/>
        </p:nvSpPr>
        <p:spPr>
          <a:xfrm>
            <a:off x="562355" y="2086355"/>
            <a:ext cx="8327135" cy="4440936"/>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67741" y="502361"/>
            <a:ext cx="9890659" cy="566822"/>
          </a:xfrm>
          <a:prstGeom prst="rect">
            <a:avLst/>
          </a:prstGeom>
        </p:spPr>
        <p:txBody>
          <a:bodyPr vert="horz" wrap="square" lIns="0" tIns="12700" rIns="0" bIns="0" rtlCol="0">
            <a:spAutoFit/>
          </a:bodyPr>
          <a:lstStyle/>
          <a:p>
            <a:pPr marL="12700">
              <a:lnSpc>
                <a:spcPct val="100000"/>
              </a:lnSpc>
              <a:spcBef>
                <a:spcPts val="100"/>
              </a:spcBef>
            </a:pPr>
            <a:r>
              <a:rPr sz="3600" dirty="0"/>
              <a:t>How could this injury have been prevented?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43280" cy="5666740"/>
          </a:xfrm>
          <a:custGeom>
            <a:avLst/>
            <a:gdLst/>
            <a:ahLst/>
            <a:cxnLst/>
            <a:rect l="l" t="t" r="r" b="b"/>
            <a:pathLst>
              <a:path w="843280" h="5666740">
                <a:moveTo>
                  <a:pt x="842772" y="0"/>
                </a:moveTo>
                <a:lnTo>
                  <a:pt x="0" y="0"/>
                </a:lnTo>
                <a:lnTo>
                  <a:pt x="0" y="5666232"/>
                </a:lnTo>
                <a:lnTo>
                  <a:pt x="842772" y="0"/>
                </a:lnTo>
                <a:close/>
              </a:path>
            </a:pathLst>
          </a:custGeom>
          <a:solidFill>
            <a:srgbClr val="90C225">
              <a:alpha val="85096"/>
            </a:srgbClr>
          </a:solidFill>
        </p:spPr>
        <p:txBody>
          <a:bodyPr wrap="square" lIns="0" tIns="0" rIns="0" bIns="0" rtlCol="0"/>
          <a:lstStyle/>
          <a:p>
            <a:endParaRPr/>
          </a:p>
        </p:txBody>
      </p:sp>
      <p:sp>
        <p:nvSpPr>
          <p:cNvPr id="4" name="object 4"/>
          <p:cNvSpPr txBox="1">
            <a:spLocks noGrp="1"/>
          </p:cNvSpPr>
          <p:nvPr>
            <p:ph type="title"/>
          </p:nvPr>
        </p:nvSpPr>
        <p:spPr>
          <a:xfrm>
            <a:off x="780999" y="731596"/>
            <a:ext cx="8730324" cy="1244571"/>
          </a:xfrm>
          <a:prstGeom prst="rect">
            <a:avLst/>
          </a:prstGeom>
        </p:spPr>
        <p:txBody>
          <a:bodyPr vert="horz" wrap="square" lIns="0" tIns="13335" rIns="0" bIns="0" rtlCol="0">
            <a:spAutoFit/>
          </a:bodyPr>
          <a:lstStyle/>
          <a:p>
            <a:pPr marL="12700">
              <a:lnSpc>
                <a:spcPct val="100000"/>
              </a:lnSpc>
              <a:spcBef>
                <a:spcPts val="105"/>
              </a:spcBef>
            </a:pPr>
            <a:r>
              <a:rPr sz="4000" dirty="0"/>
              <a:t>Do you know someone that has ever been hurt at work?</a:t>
            </a:r>
          </a:p>
        </p:txBody>
      </p:sp>
      <p:sp>
        <p:nvSpPr>
          <p:cNvPr id="7" name="object 7"/>
          <p:cNvSpPr txBox="1"/>
          <p:nvPr/>
        </p:nvSpPr>
        <p:spPr>
          <a:xfrm>
            <a:off x="843280" y="2351912"/>
            <a:ext cx="8575675" cy="997068"/>
          </a:xfrm>
          <a:prstGeom prst="rect">
            <a:avLst/>
          </a:prstGeom>
        </p:spPr>
        <p:txBody>
          <a:bodyPr vert="horz" wrap="square" lIns="0" tIns="12065" rIns="0" bIns="0" rtlCol="0">
            <a:spAutoFit/>
          </a:bodyPr>
          <a:lstStyle/>
          <a:p>
            <a:pPr marL="12700" marR="5080">
              <a:lnSpc>
                <a:spcPct val="100000"/>
              </a:lnSpc>
              <a:spcBef>
                <a:spcPts val="95"/>
              </a:spcBef>
            </a:pPr>
            <a:r>
              <a:rPr sz="3200" dirty="0">
                <a:latin typeface="Arial"/>
                <a:cs typeface="Arial"/>
              </a:rPr>
              <a:t>What are some different types of injuries that could occur in the workplace?</a:t>
            </a:r>
          </a:p>
        </p:txBody>
      </p:sp>
      <p:sp>
        <p:nvSpPr>
          <p:cNvPr id="8" name="object 8"/>
          <p:cNvSpPr txBox="1"/>
          <p:nvPr/>
        </p:nvSpPr>
        <p:spPr>
          <a:xfrm>
            <a:off x="1295400" y="3941140"/>
            <a:ext cx="2774187" cy="2166619"/>
          </a:xfrm>
          <a:prstGeom prst="rect">
            <a:avLst/>
          </a:prstGeom>
        </p:spPr>
        <p:txBody>
          <a:bodyPr vert="horz" wrap="square" lIns="0" tIns="12065" rIns="0" bIns="0" rtlCol="0">
            <a:spAutoFit/>
          </a:bodyPr>
          <a:lstStyle/>
          <a:p>
            <a:pPr marL="355600" indent="-342900">
              <a:lnSpc>
                <a:spcPct val="100000"/>
              </a:lnSpc>
              <a:spcBef>
                <a:spcPts val="95"/>
              </a:spcBef>
              <a:buChar char="•"/>
              <a:tabLst>
                <a:tab pos="354965" algn="l"/>
                <a:tab pos="355600" algn="l"/>
              </a:tabLst>
            </a:pPr>
            <a:r>
              <a:rPr sz="2800" dirty="0">
                <a:latin typeface="Arial"/>
                <a:cs typeface="Arial"/>
              </a:rPr>
              <a:t>Sprains &amp; strains</a:t>
            </a:r>
          </a:p>
          <a:p>
            <a:pPr marL="355600" indent="-342900">
              <a:lnSpc>
                <a:spcPct val="100000"/>
              </a:lnSpc>
              <a:spcBef>
                <a:spcPts val="5"/>
              </a:spcBef>
              <a:buChar char="•"/>
              <a:tabLst>
                <a:tab pos="354965" algn="l"/>
                <a:tab pos="355600" algn="l"/>
              </a:tabLst>
            </a:pPr>
            <a:r>
              <a:rPr sz="2800" dirty="0">
                <a:latin typeface="Arial"/>
                <a:cs typeface="Arial"/>
              </a:rPr>
              <a:t>Cuts</a:t>
            </a:r>
          </a:p>
          <a:p>
            <a:pPr marL="355600" indent="-342900">
              <a:lnSpc>
                <a:spcPct val="100000"/>
              </a:lnSpc>
              <a:buChar char="•"/>
              <a:tabLst>
                <a:tab pos="354965" algn="l"/>
                <a:tab pos="355600" algn="l"/>
              </a:tabLst>
            </a:pPr>
            <a:r>
              <a:rPr sz="2800" dirty="0">
                <a:latin typeface="Arial"/>
                <a:cs typeface="Arial"/>
              </a:rPr>
              <a:t>Broken bones</a:t>
            </a:r>
          </a:p>
          <a:p>
            <a:pPr marL="355600" indent="-342900">
              <a:lnSpc>
                <a:spcPct val="100000"/>
              </a:lnSpc>
              <a:buChar char="•"/>
              <a:tabLst>
                <a:tab pos="354965" algn="l"/>
                <a:tab pos="355600" algn="l"/>
              </a:tabLst>
            </a:pPr>
            <a:r>
              <a:rPr sz="2800" dirty="0">
                <a:latin typeface="Arial"/>
                <a:cs typeface="Arial"/>
              </a:rPr>
              <a:t>Loss of limbs</a:t>
            </a:r>
          </a:p>
        </p:txBody>
      </p:sp>
      <p:sp>
        <p:nvSpPr>
          <p:cNvPr id="9" name="object 9"/>
          <p:cNvSpPr txBox="1"/>
          <p:nvPr/>
        </p:nvSpPr>
        <p:spPr>
          <a:xfrm>
            <a:off x="4585842" y="3941140"/>
            <a:ext cx="5133975" cy="2166619"/>
          </a:xfrm>
          <a:prstGeom prst="rect">
            <a:avLst/>
          </a:prstGeom>
        </p:spPr>
        <p:txBody>
          <a:bodyPr vert="horz" wrap="square" lIns="0" tIns="12065" rIns="0" bIns="0" rtlCol="0">
            <a:spAutoFit/>
          </a:bodyPr>
          <a:lstStyle/>
          <a:p>
            <a:pPr marL="469900" indent="-457200">
              <a:lnSpc>
                <a:spcPct val="100000"/>
              </a:lnSpc>
              <a:spcBef>
                <a:spcPts val="95"/>
              </a:spcBef>
              <a:buChar char="•"/>
              <a:tabLst>
                <a:tab pos="469900" algn="l"/>
                <a:tab pos="470534" algn="l"/>
              </a:tabLst>
            </a:pPr>
            <a:r>
              <a:rPr sz="2800" dirty="0">
                <a:latin typeface="Arial"/>
                <a:cs typeface="Arial"/>
              </a:rPr>
              <a:t>Crushing injuries</a:t>
            </a:r>
          </a:p>
          <a:p>
            <a:pPr marL="469900" indent="-457200">
              <a:lnSpc>
                <a:spcPct val="100000"/>
              </a:lnSpc>
              <a:spcBef>
                <a:spcPts val="5"/>
              </a:spcBef>
              <a:buChar char="•"/>
              <a:tabLst>
                <a:tab pos="469900" algn="l"/>
                <a:tab pos="470534" algn="l"/>
              </a:tabLst>
            </a:pPr>
            <a:r>
              <a:rPr sz="2800" dirty="0">
                <a:latin typeface="Arial"/>
                <a:cs typeface="Arial"/>
              </a:rPr>
              <a:t>Internal organ damage</a:t>
            </a:r>
          </a:p>
          <a:p>
            <a:pPr marL="469900" indent="-457200">
              <a:lnSpc>
                <a:spcPct val="100000"/>
              </a:lnSpc>
              <a:buChar char="•"/>
              <a:tabLst>
                <a:tab pos="469900" algn="l"/>
                <a:tab pos="470534" algn="l"/>
              </a:tabLst>
            </a:pPr>
            <a:r>
              <a:rPr sz="2800" dirty="0">
                <a:latin typeface="Arial"/>
                <a:cs typeface="Arial"/>
              </a:rPr>
              <a:t>Eye injuries</a:t>
            </a:r>
          </a:p>
          <a:p>
            <a:pPr marL="469900" indent="-457200">
              <a:lnSpc>
                <a:spcPct val="100000"/>
              </a:lnSpc>
              <a:buChar char="•"/>
              <a:tabLst>
                <a:tab pos="469900" algn="l"/>
                <a:tab pos="470534" algn="l"/>
              </a:tabLst>
            </a:pPr>
            <a:r>
              <a:rPr sz="2800" dirty="0">
                <a:latin typeface="Arial"/>
                <a:cs typeface="Arial"/>
              </a:rPr>
              <a:t>Injuries resulting from violence (e</a:t>
            </a:r>
            <a:r>
              <a:rPr lang="en-US" sz="2800" dirty="0">
                <a:latin typeface="Arial"/>
                <a:cs typeface="Arial"/>
              </a:rPr>
              <a:t>.g.</a:t>
            </a:r>
            <a:r>
              <a:rPr sz="2800" dirty="0">
                <a:latin typeface="Arial"/>
                <a:cs typeface="Arial"/>
              </a:rPr>
              <a:t> robbery)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BEBEBE"/>
            </a:solidFill>
          </a:ln>
        </p:spPr>
        <p:txBody>
          <a:bodyPr wrap="square" lIns="0" tIns="0" rIns="0" bIns="0" rtlCol="0"/>
          <a:lstStyle/>
          <a:p>
            <a:endParaRPr/>
          </a:p>
        </p:txBody>
      </p:sp>
      <p:sp>
        <p:nvSpPr>
          <p:cNvPr id="3" name="object 3"/>
          <p:cNvSpPr/>
          <p:nvPr/>
        </p:nvSpPr>
        <p:spPr>
          <a:xfrm>
            <a:off x="7424928" y="3681984"/>
            <a:ext cx="4763770" cy="3176905"/>
          </a:xfrm>
          <a:custGeom>
            <a:avLst/>
            <a:gdLst/>
            <a:ahLst/>
            <a:cxnLst/>
            <a:rect l="l" t="t" r="r" b="b"/>
            <a:pathLst>
              <a:path w="4763770" h="3176904">
                <a:moveTo>
                  <a:pt x="4763516" y="0"/>
                </a:moveTo>
                <a:lnTo>
                  <a:pt x="0" y="3176586"/>
                </a:lnTo>
              </a:path>
            </a:pathLst>
          </a:custGeom>
          <a:ln w="9144">
            <a:solidFill>
              <a:srgbClr val="D9D9D9"/>
            </a:solidFill>
          </a:ln>
        </p:spPr>
        <p:txBody>
          <a:bodyPr wrap="square" lIns="0" tIns="0" rIns="0" bIns="0" rtlCol="0"/>
          <a:lstStyle/>
          <a:p>
            <a:endParaRPr/>
          </a:p>
        </p:txBody>
      </p:sp>
      <p:sp>
        <p:nvSpPr>
          <p:cNvPr id="4" name="object 4"/>
          <p:cNvSpPr/>
          <p:nvPr/>
        </p:nvSpPr>
        <p:spPr>
          <a:xfrm>
            <a:off x="9182100" y="0"/>
            <a:ext cx="3007360" cy="6858000"/>
          </a:xfrm>
          <a:custGeom>
            <a:avLst/>
            <a:gdLst/>
            <a:ahLst/>
            <a:cxnLst/>
            <a:rect l="l" t="t" r="r" b="b"/>
            <a:pathLst>
              <a:path w="3007359" h="6858000">
                <a:moveTo>
                  <a:pt x="3006851" y="0"/>
                </a:moveTo>
                <a:lnTo>
                  <a:pt x="2042483" y="0"/>
                </a:lnTo>
                <a:lnTo>
                  <a:pt x="0" y="6857996"/>
                </a:lnTo>
                <a:lnTo>
                  <a:pt x="3006851" y="6857996"/>
                </a:lnTo>
                <a:lnTo>
                  <a:pt x="3006851" y="0"/>
                </a:lnTo>
                <a:close/>
              </a:path>
            </a:pathLst>
          </a:custGeom>
          <a:solidFill>
            <a:srgbClr val="90C225">
              <a:alpha val="30195"/>
            </a:srgbClr>
          </a:solidFill>
        </p:spPr>
        <p:txBody>
          <a:bodyPr wrap="square" lIns="0" tIns="0" rIns="0" bIns="0" rtlCol="0"/>
          <a:lstStyle/>
          <a:p>
            <a:endParaRPr/>
          </a:p>
        </p:txBody>
      </p:sp>
      <p:sp>
        <p:nvSpPr>
          <p:cNvPr id="5" name="object 5"/>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90C225">
              <a:alpha val="19999"/>
            </a:srgbClr>
          </a:solidFill>
        </p:spPr>
        <p:txBody>
          <a:bodyPr wrap="square" lIns="0" tIns="0" rIns="0" bIns="0" rtlCol="0"/>
          <a:lstStyle/>
          <a:p>
            <a:endParaRPr/>
          </a:p>
        </p:txBody>
      </p:sp>
      <p:sp>
        <p:nvSpPr>
          <p:cNvPr id="6" name="object 6"/>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539F20">
              <a:alpha val="72155"/>
            </a:srgbClr>
          </a:solidFill>
        </p:spPr>
        <p:txBody>
          <a:bodyPr wrap="square" lIns="0" tIns="0" rIns="0" bIns="0" rtlCol="0"/>
          <a:lstStyle/>
          <a:p>
            <a:endParaRPr/>
          </a:p>
        </p:txBody>
      </p:sp>
      <p:sp>
        <p:nvSpPr>
          <p:cNvPr id="7" name="object 7"/>
          <p:cNvSpPr/>
          <p:nvPr/>
        </p:nvSpPr>
        <p:spPr>
          <a:xfrm>
            <a:off x="9337790" y="0"/>
            <a:ext cx="2851785" cy="6858000"/>
          </a:xfrm>
          <a:custGeom>
            <a:avLst/>
            <a:gdLst/>
            <a:ahLst/>
            <a:cxnLst/>
            <a:rect l="l" t="t" r="r" b="b"/>
            <a:pathLst>
              <a:path w="2851784" h="6858000">
                <a:moveTo>
                  <a:pt x="2851161" y="0"/>
                </a:moveTo>
                <a:lnTo>
                  <a:pt x="0" y="0"/>
                </a:lnTo>
                <a:lnTo>
                  <a:pt x="2467621" y="6857996"/>
                </a:lnTo>
                <a:lnTo>
                  <a:pt x="2851161" y="6857996"/>
                </a:lnTo>
                <a:lnTo>
                  <a:pt x="2851161" y="0"/>
                </a:lnTo>
                <a:close/>
              </a:path>
            </a:pathLst>
          </a:custGeom>
          <a:solidFill>
            <a:srgbClr val="3E7818">
              <a:alpha val="70195"/>
            </a:srgbClr>
          </a:solidFill>
        </p:spPr>
        <p:txBody>
          <a:bodyPr wrap="square" lIns="0" tIns="0" rIns="0" bIns="0" rtlCol="0"/>
          <a:lstStyle/>
          <a:p>
            <a:endParaRPr/>
          </a:p>
        </p:txBody>
      </p:sp>
      <p:sp>
        <p:nvSpPr>
          <p:cNvPr id="8" name="object 8"/>
          <p:cNvSpPr/>
          <p:nvPr/>
        </p:nvSpPr>
        <p:spPr>
          <a:xfrm>
            <a:off x="10898124" y="0"/>
            <a:ext cx="1290955" cy="6858000"/>
          </a:xfrm>
          <a:custGeom>
            <a:avLst/>
            <a:gdLst/>
            <a:ahLst/>
            <a:cxnLst/>
            <a:rect l="l" t="t" r="r" b="b"/>
            <a:pathLst>
              <a:path w="1290954" h="6858000">
                <a:moveTo>
                  <a:pt x="1290827" y="0"/>
                </a:moveTo>
                <a:lnTo>
                  <a:pt x="1018959" y="0"/>
                </a:lnTo>
                <a:lnTo>
                  <a:pt x="0" y="6857996"/>
                </a:lnTo>
                <a:lnTo>
                  <a:pt x="1290827" y="6857996"/>
                </a:lnTo>
                <a:lnTo>
                  <a:pt x="1290827" y="0"/>
                </a:lnTo>
                <a:close/>
              </a:path>
            </a:pathLst>
          </a:custGeom>
          <a:solidFill>
            <a:srgbClr val="C0E374">
              <a:alpha val="70195"/>
            </a:srgbClr>
          </a:solidFill>
        </p:spPr>
        <p:txBody>
          <a:bodyPr wrap="square" lIns="0" tIns="0" rIns="0" bIns="0" rtlCol="0"/>
          <a:lstStyle/>
          <a:p>
            <a:endParaRPr/>
          </a:p>
        </p:txBody>
      </p:sp>
      <p:sp>
        <p:nvSpPr>
          <p:cNvPr id="9" name="object 9"/>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90C225">
              <a:alpha val="65097"/>
            </a:srgbClr>
          </a:solidFill>
        </p:spPr>
        <p:txBody>
          <a:bodyPr wrap="square" lIns="0" tIns="0" rIns="0" bIns="0" rtlCol="0"/>
          <a:lstStyle/>
          <a:p>
            <a:endParaRPr/>
          </a:p>
        </p:txBody>
      </p:sp>
      <p:sp>
        <p:nvSpPr>
          <p:cNvPr id="10" name="object 10"/>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90C225">
              <a:alpha val="79998"/>
            </a:srgbClr>
          </a:solidFill>
        </p:spPr>
        <p:txBody>
          <a:bodyPr wrap="square" lIns="0" tIns="0" rIns="0" bIns="0" rtlCol="0"/>
          <a:lstStyle/>
          <a:p>
            <a:endParaRPr/>
          </a:p>
        </p:txBody>
      </p:sp>
      <p:sp>
        <p:nvSpPr>
          <p:cNvPr id="11" name="object 11"/>
          <p:cNvSpPr/>
          <p:nvPr/>
        </p:nvSpPr>
        <p:spPr>
          <a:xfrm>
            <a:off x="0" y="0"/>
            <a:ext cx="843280" cy="5666740"/>
          </a:xfrm>
          <a:custGeom>
            <a:avLst/>
            <a:gdLst/>
            <a:ahLst/>
            <a:cxnLst/>
            <a:rect l="l" t="t" r="r" b="b"/>
            <a:pathLst>
              <a:path w="843280" h="5666740">
                <a:moveTo>
                  <a:pt x="842772" y="0"/>
                </a:moveTo>
                <a:lnTo>
                  <a:pt x="0" y="0"/>
                </a:lnTo>
                <a:lnTo>
                  <a:pt x="0" y="5666232"/>
                </a:lnTo>
                <a:lnTo>
                  <a:pt x="842772" y="0"/>
                </a:lnTo>
                <a:close/>
              </a:path>
            </a:pathLst>
          </a:custGeom>
          <a:solidFill>
            <a:srgbClr val="90C225">
              <a:alpha val="85096"/>
            </a:srgbClr>
          </a:solidFill>
        </p:spPr>
        <p:txBody>
          <a:bodyPr wrap="square" lIns="0" tIns="0" rIns="0" bIns="0" rtlCol="0"/>
          <a:lstStyle/>
          <a:p>
            <a:endParaRPr/>
          </a:p>
        </p:txBody>
      </p:sp>
      <p:sp>
        <p:nvSpPr>
          <p:cNvPr id="14" name="object 14"/>
          <p:cNvSpPr txBox="1"/>
          <p:nvPr/>
        </p:nvSpPr>
        <p:spPr>
          <a:xfrm>
            <a:off x="1037567" y="392301"/>
            <a:ext cx="8705850" cy="750847"/>
          </a:xfrm>
          <a:prstGeom prst="rect">
            <a:avLst/>
          </a:prstGeom>
        </p:spPr>
        <p:txBody>
          <a:bodyPr vert="horz" wrap="square" lIns="0" tIns="12065" rIns="0" bIns="0" rtlCol="0">
            <a:spAutoFit/>
          </a:bodyPr>
          <a:lstStyle/>
          <a:p>
            <a:pPr marL="12700" algn="ctr">
              <a:lnSpc>
                <a:spcPct val="100000"/>
              </a:lnSpc>
              <a:spcBef>
                <a:spcPts val="95"/>
              </a:spcBef>
            </a:pPr>
            <a:r>
              <a:rPr lang="en-US" sz="4800" dirty="0">
                <a:latin typeface="Arial"/>
                <a:cs typeface="Arial"/>
              </a:rPr>
              <a:t>Farm Safety</a:t>
            </a:r>
            <a:endParaRPr sz="4800" dirty="0">
              <a:latin typeface="Arial"/>
              <a:cs typeface="Arial"/>
            </a:endParaRPr>
          </a:p>
        </p:txBody>
      </p:sp>
      <p:pic>
        <p:nvPicPr>
          <p:cNvPr id="20" name="Picture 19"/>
          <p:cNvPicPr>
            <a:picLocks noChangeAspect="1"/>
          </p:cNvPicPr>
          <p:nvPr/>
        </p:nvPicPr>
        <p:blipFill>
          <a:blip r:embed="rId3"/>
          <a:stretch>
            <a:fillRect/>
          </a:stretch>
        </p:blipFill>
        <p:spPr>
          <a:xfrm>
            <a:off x="463933" y="1423105"/>
            <a:ext cx="9342602" cy="4822201"/>
          </a:xfrm>
          <a:prstGeom prst="rect">
            <a:avLst/>
          </a:prstGeom>
        </p:spPr>
      </p:pic>
      <p:sp>
        <p:nvSpPr>
          <p:cNvPr id="21" name="TextBox 20"/>
          <p:cNvSpPr txBox="1"/>
          <p:nvPr/>
        </p:nvSpPr>
        <p:spPr>
          <a:xfrm>
            <a:off x="712482" y="2680043"/>
            <a:ext cx="8978369" cy="2308324"/>
          </a:xfrm>
          <a:prstGeom prst="rect">
            <a:avLst/>
          </a:prstGeom>
          <a:noFill/>
          <a:effectLst>
            <a:outerShdw blurRad="50800" dist="50800" dir="5400000" sx="79000" sy="79000" algn="ctr" rotWithShape="0">
              <a:srgbClr val="000000">
                <a:alpha val="43137"/>
              </a:srgbClr>
            </a:outerShdw>
          </a:effectLst>
        </p:spPr>
        <p:txBody>
          <a:bodyPr wrap="square" rtlCol="0">
            <a:spAutoFit/>
          </a:bodyPr>
          <a:lstStyle/>
          <a:p>
            <a:pPr marL="285750" indent="-285750">
              <a:buFont typeface="Courier New" panose="02070309020205020404" pitchFamily="49" charset="0"/>
              <a:buChar char="o"/>
            </a:pPr>
            <a:r>
              <a:rPr lang="en-US" sz="3600" dirty="0">
                <a:ln w="9525">
                  <a:solidFill>
                    <a:schemeClr val="tx1"/>
                  </a:solidFill>
                </a:ln>
                <a:solidFill>
                  <a:schemeClr val="bg1"/>
                </a:solidFill>
                <a:latin typeface="Arial" panose="020B0604020202020204" pitchFamily="34" charset="0"/>
                <a:cs typeface="Arial" panose="020B0604020202020204" pitchFamily="34" charset="0"/>
              </a:rPr>
              <a:t>13 people killed on Saskatchewan farms each year</a:t>
            </a:r>
          </a:p>
          <a:p>
            <a:pPr marL="285750" indent="-285750">
              <a:buFont typeface="Courier New" panose="02070309020205020404" pitchFamily="49" charset="0"/>
              <a:buChar char="o"/>
            </a:pPr>
            <a:r>
              <a:rPr lang="en-US" sz="3600" dirty="0">
                <a:ln w="9525">
                  <a:solidFill>
                    <a:schemeClr val="tx1"/>
                  </a:solidFill>
                </a:ln>
                <a:solidFill>
                  <a:schemeClr val="bg1"/>
                </a:solidFill>
                <a:latin typeface="Arial" panose="020B0604020202020204" pitchFamily="34" charset="0"/>
                <a:cs typeface="Arial" panose="020B0604020202020204" pitchFamily="34" charset="0"/>
              </a:rPr>
              <a:t>14% of all farm injuries involve youth</a:t>
            </a:r>
          </a:p>
          <a:p>
            <a:pPr marL="285750" indent="-285750">
              <a:buFont typeface="Courier New" panose="02070309020205020404" pitchFamily="49" charset="0"/>
              <a:buChar char="o"/>
            </a:pPr>
            <a:r>
              <a:rPr lang="en-US" sz="3600" dirty="0">
                <a:ln w="9525">
                  <a:solidFill>
                    <a:schemeClr val="tx1"/>
                  </a:solidFill>
                </a:ln>
                <a:solidFill>
                  <a:schemeClr val="bg1"/>
                </a:solidFill>
                <a:latin typeface="Arial" panose="020B0604020202020204" pitchFamily="34" charset="0"/>
                <a:cs typeface="Arial" panose="020B0604020202020204" pitchFamily="34" charset="0"/>
              </a:rPr>
              <a:t>74% of injuries are caused by machinery</a:t>
            </a:r>
          </a:p>
        </p:txBody>
      </p:sp>
    </p:spTree>
    <p:extLst>
      <p:ext uri="{BB962C8B-B14F-4D97-AF65-F5344CB8AC3E}">
        <p14:creationId xmlns:p14="http://schemas.microsoft.com/office/powerpoint/2010/main" val="3323236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90C225">
              <a:alpha val="85096"/>
            </a:srgbClr>
          </a:solidFill>
        </p:spPr>
        <p:txBody>
          <a:bodyPr wrap="square" lIns="0" tIns="0" rIns="0" bIns="0" rtlCol="0"/>
          <a:lstStyle/>
          <a:p>
            <a:endParaRPr/>
          </a:p>
        </p:txBody>
      </p:sp>
      <p:sp>
        <p:nvSpPr>
          <p:cNvPr id="5" name="object 5"/>
          <p:cNvSpPr txBox="1">
            <a:spLocks noGrp="1"/>
          </p:cNvSpPr>
          <p:nvPr>
            <p:ph type="title"/>
          </p:nvPr>
        </p:nvSpPr>
        <p:spPr>
          <a:xfrm>
            <a:off x="104038" y="222961"/>
            <a:ext cx="9338945" cy="566822"/>
          </a:xfrm>
          <a:prstGeom prst="rect">
            <a:avLst/>
          </a:prstGeom>
        </p:spPr>
        <p:txBody>
          <a:bodyPr vert="horz" wrap="square" lIns="0" tIns="12700" rIns="0" bIns="0" rtlCol="0">
            <a:spAutoFit/>
          </a:bodyPr>
          <a:lstStyle/>
          <a:p>
            <a:pPr marL="12700">
              <a:lnSpc>
                <a:spcPct val="100000"/>
              </a:lnSpc>
              <a:spcBef>
                <a:spcPts val="100"/>
              </a:spcBef>
            </a:pPr>
            <a:r>
              <a:rPr sz="3600" dirty="0"/>
              <a:t>How could this injury have been prevented?</a:t>
            </a:r>
          </a:p>
        </p:txBody>
      </p:sp>
      <p:pic>
        <p:nvPicPr>
          <p:cNvPr id="29" name="Picture 28"/>
          <p:cNvPicPr>
            <a:picLocks noChangeAspect="1"/>
          </p:cNvPicPr>
          <p:nvPr/>
        </p:nvPicPr>
        <p:blipFill>
          <a:blip r:embed="rId3"/>
          <a:stretch>
            <a:fillRect/>
          </a:stretch>
        </p:blipFill>
        <p:spPr>
          <a:xfrm>
            <a:off x="914400" y="1143000"/>
            <a:ext cx="9088727" cy="5076001"/>
          </a:xfrm>
          <a:prstGeom prst="rect">
            <a:avLst/>
          </a:prstGeom>
        </p:spPr>
      </p:pic>
      <p:sp>
        <p:nvSpPr>
          <p:cNvPr id="30" name="TextBox 29"/>
          <p:cNvSpPr txBox="1"/>
          <p:nvPr/>
        </p:nvSpPr>
        <p:spPr>
          <a:xfrm>
            <a:off x="533400" y="2581530"/>
            <a:ext cx="8610600" cy="2862322"/>
          </a:xfrm>
          <a:prstGeom prst="rect">
            <a:avLst/>
          </a:prstGeom>
          <a:noFill/>
          <a:effectLst>
            <a:outerShdw blurRad="50800" dist="50800" dir="5400000" sx="79000" sy="79000" algn="ctr" rotWithShape="0">
              <a:srgbClr val="000000">
                <a:alpha val="43137"/>
              </a:srgbClr>
            </a:outerShdw>
          </a:effectLst>
        </p:spPr>
        <p:txBody>
          <a:bodyPr wrap="square" rtlCol="0">
            <a:spAutoFit/>
          </a:bodyPr>
          <a:lstStyle/>
          <a:p>
            <a:pPr marL="285750" indent="-285750">
              <a:buFont typeface="Courier New" panose="02070309020205020404" pitchFamily="49" charset="0"/>
              <a:buChar char="o"/>
            </a:pPr>
            <a:r>
              <a:rPr lang="en-US" sz="3600" dirty="0">
                <a:ln w="9525">
                  <a:solidFill>
                    <a:schemeClr val="tx1"/>
                  </a:solidFill>
                </a:ln>
                <a:solidFill>
                  <a:schemeClr val="bg1"/>
                </a:solidFill>
                <a:latin typeface="Arial" panose="020B0604020202020204" pitchFamily="34" charset="0"/>
                <a:cs typeface="Arial" panose="020B0604020202020204" pitchFamily="34" charset="0"/>
              </a:rPr>
              <a:t>Work slower, safer and more cautiously</a:t>
            </a:r>
          </a:p>
          <a:p>
            <a:pPr marL="285750" indent="-285750">
              <a:buFont typeface="Courier New" panose="02070309020205020404" pitchFamily="49" charset="0"/>
              <a:buChar char="o"/>
            </a:pPr>
            <a:r>
              <a:rPr lang="en-US" sz="3600" dirty="0">
                <a:ln w="9525">
                  <a:solidFill>
                    <a:schemeClr val="tx1"/>
                  </a:solidFill>
                </a:ln>
                <a:solidFill>
                  <a:schemeClr val="bg1"/>
                </a:solidFill>
                <a:latin typeface="Arial" panose="020B0604020202020204" pitchFamily="34" charset="0"/>
                <a:cs typeface="Arial" panose="020B0604020202020204" pitchFamily="34" charset="0"/>
              </a:rPr>
              <a:t>Make sure all equipment is shut off and in park</a:t>
            </a:r>
          </a:p>
          <a:p>
            <a:pPr marL="285750" indent="-285750">
              <a:buFont typeface="Courier New" panose="02070309020205020404" pitchFamily="49" charset="0"/>
              <a:buChar char="o"/>
            </a:pPr>
            <a:r>
              <a:rPr lang="en-US" sz="3600" dirty="0">
                <a:ln w="9525">
                  <a:solidFill>
                    <a:schemeClr val="tx1"/>
                  </a:solidFill>
                </a:ln>
                <a:solidFill>
                  <a:schemeClr val="bg1"/>
                </a:solidFill>
                <a:latin typeface="Arial" panose="020B0604020202020204" pitchFamily="34" charset="0"/>
                <a:cs typeface="Arial" panose="020B0604020202020204" pitchFamily="34" charset="0"/>
              </a:rPr>
              <a:t>Ask if equipment has been serviced</a:t>
            </a:r>
          </a:p>
          <a:p>
            <a:pPr marL="285750" indent="-285750">
              <a:buFont typeface="Courier New" panose="02070309020205020404" pitchFamily="49" charset="0"/>
              <a:buChar char="o"/>
            </a:pPr>
            <a:r>
              <a:rPr lang="en-US" sz="3600" dirty="0">
                <a:ln w="9525">
                  <a:solidFill>
                    <a:schemeClr val="tx1"/>
                  </a:solidFill>
                </a:ln>
                <a:solidFill>
                  <a:schemeClr val="bg1"/>
                </a:solidFill>
                <a:latin typeface="Arial" panose="020B0604020202020204" pitchFamily="34" charset="0"/>
                <a:cs typeface="Arial" panose="020B0604020202020204" pitchFamily="34" charset="0"/>
              </a:rPr>
              <a:t>Ask if equipment is functioning properly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BEBEBE"/>
            </a:solidFill>
          </a:ln>
        </p:spPr>
        <p:txBody>
          <a:bodyPr wrap="square" lIns="0" tIns="0" rIns="0" bIns="0" rtlCol="0"/>
          <a:lstStyle/>
          <a:p>
            <a:endParaRPr/>
          </a:p>
        </p:txBody>
      </p:sp>
      <p:sp>
        <p:nvSpPr>
          <p:cNvPr id="3" name="object 3"/>
          <p:cNvSpPr/>
          <p:nvPr/>
        </p:nvSpPr>
        <p:spPr>
          <a:xfrm>
            <a:off x="7424928" y="3681984"/>
            <a:ext cx="4763770" cy="3176905"/>
          </a:xfrm>
          <a:custGeom>
            <a:avLst/>
            <a:gdLst/>
            <a:ahLst/>
            <a:cxnLst/>
            <a:rect l="l" t="t" r="r" b="b"/>
            <a:pathLst>
              <a:path w="4763770" h="3176904">
                <a:moveTo>
                  <a:pt x="4763516" y="0"/>
                </a:moveTo>
                <a:lnTo>
                  <a:pt x="0" y="3176586"/>
                </a:lnTo>
              </a:path>
            </a:pathLst>
          </a:custGeom>
          <a:ln w="9144">
            <a:solidFill>
              <a:srgbClr val="D9D9D9"/>
            </a:solidFill>
          </a:ln>
        </p:spPr>
        <p:txBody>
          <a:bodyPr wrap="square" lIns="0" tIns="0" rIns="0" bIns="0" rtlCol="0"/>
          <a:lstStyle/>
          <a:p>
            <a:endParaRPr/>
          </a:p>
        </p:txBody>
      </p:sp>
      <p:sp>
        <p:nvSpPr>
          <p:cNvPr id="4" name="object 4"/>
          <p:cNvSpPr/>
          <p:nvPr/>
        </p:nvSpPr>
        <p:spPr>
          <a:xfrm>
            <a:off x="9182100" y="0"/>
            <a:ext cx="3007360" cy="6858000"/>
          </a:xfrm>
          <a:custGeom>
            <a:avLst/>
            <a:gdLst/>
            <a:ahLst/>
            <a:cxnLst/>
            <a:rect l="l" t="t" r="r" b="b"/>
            <a:pathLst>
              <a:path w="3007359" h="6858000">
                <a:moveTo>
                  <a:pt x="3006851" y="0"/>
                </a:moveTo>
                <a:lnTo>
                  <a:pt x="2042483" y="0"/>
                </a:lnTo>
                <a:lnTo>
                  <a:pt x="0" y="6857996"/>
                </a:lnTo>
                <a:lnTo>
                  <a:pt x="3006851" y="6857996"/>
                </a:lnTo>
                <a:lnTo>
                  <a:pt x="3006851" y="0"/>
                </a:lnTo>
                <a:close/>
              </a:path>
            </a:pathLst>
          </a:custGeom>
          <a:solidFill>
            <a:srgbClr val="90C225">
              <a:alpha val="30195"/>
            </a:srgbClr>
          </a:solidFill>
        </p:spPr>
        <p:txBody>
          <a:bodyPr wrap="square" lIns="0" tIns="0" rIns="0" bIns="0" rtlCol="0"/>
          <a:lstStyle/>
          <a:p>
            <a:endParaRPr/>
          </a:p>
        </p:txBody>
      </p:sp>
      <p:sp>
        <p:nvSpPr>
          <p:cNvPr id="5" name="object 5"/>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90C225">
              <a:alpha val="19999"/>
            </a:srgbClr>
          </a:solidFill>
        </p:spPr>
        <p:txBody>
          <a:bodyPr wrap="square" lIns="0" tIns="0" rIns="0" bIns="0" rtlCol="0"/>
          <a:lstStyle/>
          <a:p>
            <a:endParaRPr/>
          </a:p>
        </p:txBody>
      </p:sp>
      <p:sp>
        <p:nvSpPr>
          <p:cNvPr id="6" name="object 6"/>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539F20">
              <a:alpha val="72155"/>
            </a:srgbClr>
          </a:solidFill>
        </p:spPr>
        <p:txBody>
          <a:bodyPr wrap="square" lIns="0" tIns="0" rIns="0" bIns="0" rtlCol="0"/>
          <a:lstStyle/>
          <a:p>
            <a:endParaRPr/>
          </a:p>
        </p:txBody>
      </p:sp>
      <p:sp>
        <p:nvSpPr>
          <p:cNvPr id="7" name="object 7"/>
          <p:cNvSpPr/>
          <p:nvPr/>
        </p:nvSpPr>
        <p:spPr>
          <a:xfrm>
            <a:off x="9337790" y="0"/>
            <a:ext cx="2851785" cy="6858000"/>
          </a:xfrm>
          <a:custGeom>
            <a:avLst/>
            <a:gdLst/>
            <a:ahLst/>
            <a:cxnLst/>
            <a:rect l="l" t="t" r="r" b="b"/>
            <a:pathLst>
              <a:path w="2851784" h="6858000">
                <a:moveTo>
                  <a:pt x="2851161" y="0"/>
                </a:moveTo>
                <a:lnTo>
                  <a:pt x="0" y="0"/>
                </a:lnTo>
                <a:lnTo>
                  <a:pt x="2467621" y="6857996"/>
                </a:lnTo>
                <a:lnTo>
                  <a:pt x="2851161" y="6857996"/>
                </a:lnTo>
                <a:lnTo>
                  <a:pt x="2851161" y="0"/>
                </a:lnTo>
                <a:close/>
              </a:path>
            </a:pathLst>
          </a:custGeom>
          <a:solidFill>
            <a:srgbClr val="3E7818">
              <a:alpha val="70195"/>
            </a:srgbClr>
          </a:solidFill>
        </p:spPr>
        <p:txBody>
          <a:bodyPr wrap="square" lIns="0" tIns="0" rIns="0" bIns="0" rtlCol="0"/>
          <a:lstStyle/>
          <a:p>
            <a:endParaRPr/>
          </a:p>
        </p:txBody>
      </p:sp>
      <p:sp>
        <p:nvSpPr>
          <p:cNvPr id="8" name="object 8"/>
          <p:cNvSpPr/>
          <p:nvPr/>
        </p:nvSpPr>
        <p:spPr>
          <a:xfrm>
            <a:off x="10898124" y="0"/>
            <a:ext cx="1290955" cy="6858000"/>
          </a:xfrm>
          <a:custGeom>
            <a:avLst/>
            <a:gdLst/>
            <a:ahLst/>
            <a:cxnLst/>
            <a:rect l="l" t="t" r="r" b="b"/>
            <a:pathLst>
              <a:path w="1290954" h="6858000">
                <a:moveTo>
                  <a:pt x="1290827" y="0"/>
                </a:moveTo>
                <a:lnTo>
                  <a:pt x="1018959" y="0"/>
                </a:lnTo>
                <a:lnTo>
                  <a:pt x="0" y="6857996"/>
                </a:lnTo>
                <a:lnTo>
                  <a:pt x="1290827" y="6857996"/>
                </a:lnTo>
                <a:lnTo>
                  <a:pt x="1290827" y="0"/>
                </a:lnTo>
                <a:close/>
              </a:path>
            </a:pathLst>
          </a:custGeom>
          <a:solidFill>
            <a:srgbClr val="C0E374">
              <a:alpha val="70195"/>
            </a:srgbClr>
          </a:solidFill>
        </p:spPr>
        <p:txBody>
          <a:bodyPr wrap="square" lIns="0" tIns="0" rIns="0" bIns="0" rtlCol="0"/>
          <a:lstStyle/>
          <a:p>
            <a:endParaRPr/>
          </a:p>
        </p:txBody>
      </p:sp>
      <p:sp>
        <p:nvSpPr>
          <p:cNvPr id="9" name="object 9"/>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90C225">
              <a:alpha val="65097"/>
            </a:srgbClr>
          </a:solidFill>
        </p:spPr>
        <p:txBody>
          <a:bodyPr wrap="square" lIns="0" tIns="0" rIns="0" bIns="0" rtlCol="0"/>
          <a:lstStyle/>
          <a:p>
            <a:endParaRPr/>
          </a:p>
        </p:txBody>
      </p:sp>
      <p:sp>
        <p:nvSpPr>
          <p:cNvPr id="10" name="object 10"/>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90C225">
              <a:alpha val="79998"/>
            </a:srgbClr>
          </a:solidFill>
        </p:spPr>
        <p:txBody>
          <a:bodyPr wrap="square" lIns="0" tIns="0" rIns="0" bIns="0" rtlCol="0"/>
          <a:lstStyle/>
          <a:p>
            <a:endParaRPr/>
          </a:p>
        </p:txBody>
      </p:sp>
      <p:sp>
        <p:nvSpPr>
          <p:cNvPr id="11" name="object 11"/>
          <p:cNvSpPr/>
          <p:nvPr/>
        </p:nvSpPr>
        <p:spPr>
          <a:xfrm>
            <a:off x="0" y="0"/>
            <a:ext cx="843280" cy="5666740"/>
          </a:xfrm>
          <a:custGeom>
            <a:avLst/>
            <a:gdLst/>
            <a:ahLst/>
            <a:cxnLst/>
            <a:rect l="l" t="t" r="r" b="b"/>
            <a:pathLst>
              <a:path w="843280" h="5666740">
                <a:moveTo>
                  <a:pt x="842772" y="0"/>
                </a:moveTo>
                <a:lnTo>
                  <a:pt x="0" y="0"/>
                </a:lnTo>
                <a:lnTo>
                  <a:pt x="0" y="5666232"/>
                </a:lnTo>
                <a:lnTo>
                  <a:pt x="842772" y="0"/>
                </a:lnTo>
                <a:close/>
              </a:path>
            </a:pathLst>
          </a:custGeom>
          <a:solidFill>
            <a:srgbClr val="90C225">
              <a:alpha val="85096"/>
            </a:srgbClr>
          </a:solidFill>
        </p:spPr>
        <p:txBody>
          <a:bodyPr wrap="square" lIns="0" tIns="0" rIns="0" bIns="0" rtlCol="0"/>
          <a:lstStyle/>
          <a:p>
            <a:endParaRPr/>
          </a:p>
        </p:txBody>
      </p:sp>
      <p:sp>
        <p:nvSpPr>
          <p:cNvPr id="12" name="object 12"/>
          <p:cNvSpPr/>
          <p:nvPr/>
        </p:nvSpPr>
        <p:spPr>
          <a:xfrm>
            <a:off x="1184147" y="850391"/>
            <a:ext cx="8382000" cy="50292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583679"/>
            <a:ext cx="12192000" cy="274320"/>
          </a:xfrm>
          <a:custGeom>
            <a:avLst/>
            <a:gdLst/>
            <a:ahLst/>
            <a:cxnLst/>
            <a:rect l="l" t="t" r="r" b="b"/>
            <a:pathLst>
              <a:path w="12192000" h="274320">
                <a:moveTo>
                  <a:pt x="0" y="274319"/>
                </a:moveTo>
                <a:lnTo>
                  <a:pt x="12192000" y="274319"/>
                </a:lnTo>
                <a:lnTo>
                  <a:pt x="12192000" y="0"/>
                </a:lnTo>
                <a:lnTo>
                  <a:pt x="0" y="0"/>
                </a:lnTo>
                <a:lnTo>
                  <a:pt x="0" y="274319"/>
                </a:lnTo>
                <a:close/>
              </a:path>
            </a:pathLst>
          </a:custGeom>
          <a:solidFill>
            <a:srgbClr val="86A91B"/>
          </a:solidFill>
        </p:spPr>
        <p:txBody>
          <a:bodyPr wrap="square" lIns="0" tIns="0" rIns="0" bIns="0" rtlCol="0"/>
          <a:lstStyle/>
          <a:p>
            <a:endParaRPr/>
          </a:p>
        </p:txBody>
      </p:sp>
      <p:sp>
        <p:nvSpPr>
          <p:cNvPr id="3" name="object 3"/>
          <p:cNvSpPr/>
          <p:nvPr/>
        </p:nvSpPr>
        <p:spPr>
          <a:xfrm>
            <a:off x="5649467" y="0"/>
            <a:ext cx="6542531" cy="353415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3534155"/>
            <a:ext cx="7403592" cy="3057144"/>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0"/>
            <a:ext cx="5777483" cy="3534155"/>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7403592" y="3534155"/>
            <a:ext cx="4788407" cy="3057144"/>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90C225">
              <a:alpha val="85096"/>
            </a:srgbClr>
          </a:solidFill>
        </p:spPr>
        <p:txBody>
          <a:bodyPr wrap="square" lIns="0" tIns="0" rIns="0" bIns="0" rtlCol="0"/>
          <a:lstStyle/>
          <a:p>
            <a:endParaRPr/>
          </a:p>
        </p:txBody>
      </p:sp>
      <p:sp>
        <p:nvSpPr>
          <p:cNvPr id="5" name="object 5"/>
          <p:cNvSpPr txBox="1">
            <a:spLocks noGrp="1"/>
          </p:cNvSpPr>
          <p:nvPr>
            <p:ph type="title"/>
          </p:nvPr>
        </p:nvSpPr>
        <p:spPr>
          <a:xfrm>
            <a:off x="609600" y="457200"/>
            <a:ext cx="8143240" cy="1243930"/>
          </a:xfrm>
          <a:prstGeom prst="rect">
            <a:avLst/>
          </a:prstGeom>
        </p:spPr>
        <p:txBody>
          <a:bodyPr vert="horz" wrap="square" lIns="0" tIns="12700" rIns="0" bIns="0" rtlCol="0">
            <a:spAutoFit/>
          </a:bodyPr>
          <a:lstStyle/>
          <a:p>
            <a:pPr marL="12700" marR="5080">
              <a:lnSpc>
                <a:spcPct val="100000"/>
              </a:lnSpc>
              <a:spcBef>
                <a:spcPts val="100"/>
              </a:spcBef>
            </a:pPr>
            <a:r>
              <a:rPr sz="4000" dirty="0"/>
              <a:t>What do you do if you, or someone  you know, gets </a:t>
            </a:r>
            <a:r>
              <a:rPr lang="en-US" sz="4000" dirty="0"/>
              <a:t>i</a:t>
            </a:r>
            <a:r>
              <a:rPr sz="4000" dirty="0"/>
              <a:t>njured at work?</a:t>
            </a:r>
          </a:p>
        </p:txBody>
      </p:sp>
      <p:sp>
        <p:nvSpPr>
          <p:cNvPr id="6" name="object 6"/>
          <p:cNvSpPr/>
          <p:nvPr/>
        </p:nvSpPr>
        <p:spPr>
          <a:xfrm>
            <a:off x="8929116" y="2263139"/>
            <a:ext cx="3096768" cy="4354068"/>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239674" y="3000882"/>
            <a:ext cx="8632825" cy="2167901"/>
          </a:xfrm>
          <a:prstGeom prst="rect">
            <a:avLst/>
          </a:prstGeom>
        </p:spPr>
        <p:txBody>
          <a:bodyPr vert="horz" wrap="square" lIns="0" tIns="13335" rIns="0" bIns="0" rtlCol="0">
            <a:spAutoFit/>
          </a:bodyPr>
          <a:lstStyle/>
          <a:p>
            <a:pPr marL="12701">
              <a:lnSpc>
                <a:spcPct val="100000"/>
              </a:lnSpc>
              <a:spcBef>
                <a:spcPts val="105"/>
              </a:spcBef>
              <a:tabLst>
                <a:tab pos="527685" algn="l"/>
                <a:tab pos="528320" algn="l"/>
              </a:tabLst>
            </a:pPr>
            <a:r>
              <a:rPr lang="en-US" sz="2800" dirty="0">
                <a:latin typeface="Arial"/>
                <a:cs typeface="Arial"/>
              </a:rPr>
              <a:t>1. </a:t>
            </a:r>
            <a:r>
              <a:rPr sz="2800" dirty="0">
                <a:latin typeface="Arial"/>
                <a:cs typeface="Arial"/>
              </a:rPr>
              <a:t>Get first aid</a:t>
            </a:r>
            <a:endParaRPr lang="en-US" sz="2800" dirty="0">
              <a:latin typeface="Arial"/>
              <a:cs typeface="Arial"/>
            </a:endParaRPr>
          </a:p>
          <a:p>
            <a:pPr marL="12701">
              <a:lnSpc>
                <a:spcPct val="100000"/>
              </a:lnSpc>
              <a:tabLst>
                <a:tab pos="528320" algn="l"/>
              </a:tabLst>
            </a:pPr>
            <a:r>
              <a:rPr lang="en-US" sz="2800" dirty="0">
                <a:latin typeface="Arial"/>
                <a:cs typeface="Arial"/>
              </a:rPr>
              <a:t>2. </a:t>
            </a:r>
            <a:r>
              <a:rPr sz="2800" dirty="0">
                <a:latin typeface="Arial"/>
                <a:cs typeface="Arial"/>
              </a:rPr>
              <a:t>Inform your manager/supervisor</a:t>
            </a:r>
            <a:endParaRPr lang="en-US" sz="2800" dirty="0">
              <a:latin typeface="Arial"/>
              <a:cs typeface="Arial"/>
            </a:endParaRPr>
          </a:p>
          <a:p>
            <a:pPr marL="12701">
              <a:lnSpc>
                <a:spcPct val="100000"/>
              </a:lnSpc>
              <a:tabLst>
                <a:tab pos="528320" algn="l"/>
              </a:tabLst>
            </a:pPr>
            <a:r>
              <a:rPr lang="en-US" sz="2800" dirty="0">
                <a:latin typeface="Arial"/>
                <a:cs typeface="Arial"/>
              </a:rPr>
              <a:t>3. </a:t>
            </a:r>
            <a:r>
              <a:rPr sz="2800" dirty="0">
                <a:latin typeface="Arial"/>
                <a:cs typeface="Arial"/>
              </a:rPr>
              <a:t>File a report with the </a:t>
            </a:r>
            <a:r>
              <a:rPr lang="en-US" sz="2800" dirty="0">
                <a:latin typeface="Arial"/>
                <a:cs typeface="Arial"/>
              </a:rPr>
              <a:t>Saskatchewan W</a:t>
            </a:r>
            <a:r>
              <a:rPr sz="2800" dirty="0">
                <a:latin typeface="Arial"/>
                <a:cs typeface="Arial"/>
              </a:rPr>
              <a:t>orkers’</a:t>
            </a:r>
            <a:br>
              <a:rPr lang="en-US" sz="2800" dirty="0">
                <a:latin typeface="Arial"/>
                <a:cs typeface="Arial"/>
              </a:rPr>
            </a:br>
            <a:r>
              <a:rPr lang="en-US" sz="2800" dirty="0">
                <a:latin typeface="Arial"/>
                <a:cs typeface="Arial"/>
              </a:rPr>
              <a:t>  </a:t>
            </a:r>
            <a:r>
              <a:rPr sz="2800" dirty="0">
                <a:latin typeface="Arial"/>
                <a:cs typeface="Arial"/>
              </a:rPr>
              <a:t> </a:t>
            </a:r>
            <a:r>
              <a:rPr lang="en-US" sz="2800" dirty="0">
                <a:latin typeface="Arial"/>
                <a:cs typeface="Arial"/>
              </a:rPr>
              <a:t> C</a:t>
            </a:r>
            <a:r>
              <a:rPr sz="2800" dirty="0">
                <a:latin typeface="Arial"/>
                <a:cs typeface="Arial"/>
              </a:rPr>
              <a:t>ompensation </a:t>
            </a:r>
            <a:r>
              <a:rPr lang="en-US" sz="2800" dirty="0">
                <a:latin typeface="Arial"/>
                <a:cs typeface="Arial"/>
              </a:rPr>
              <a:t>B</a:t>
            </a:r>
            <a:r>
              <a:rPr sz="2800" dirty="0">
                <a:latin typeface="Arial"/>
                <a:cs typeface="Arial"/>
              </a:rPr>
              <a:t>oard</a:t>
            </a:r>
            <a:r>
              <a:rPr lang="en-US" sz="2800" dirty="0">
                <a:latin typeface="Arial"/>
                <a:cs typeface="Arial"/>
              </a:rPr>
              <a:t> (WCB)</a:t>
            </a:r>
          </a:p>
          <a:p>
            <a:pPr marL="12701">
              <a:lnSpc>
                <a:spcPct val="100000"/>
              </a:lnSpc>
              <a:tabLst>
                <a:tab pos="528320" algn="l"/>
              </a:tabLst>
            </a:pPr>
            <a:r>
              <a:rPr lang="en-US" sz="2800" dirty="0">
                <a:latin typeface="Arial"/>
                <a:cs typeface="Arial"/>
              </a:rPr>
              <a:t>4. </a:t>
            </a:r>
            <a:r>
              <a:rPr sz="2800" dirty="0">
                <a:latin typeface="Arial"/>
                <a:cs typeface="Arial"/>
              </a:rPr>
              <a:t>Report incident to your </a:t>
            </a:r>
            <a:r>
              <a:rPr lang="en-US" sz="2800" dirty="0">
                <a:latin typeface="Arial"/>
                <a:cs typeface="Arial"/>
              </a:rPr>
              <a:t>OH&amp;S</a:t>
            </a:r>
            <a:r>
              <a:rPr sz="2800" dirty="0">
                <a:latin typeface="Arial"/>
                <a:cs typeface="Arial"/>
              </a:rPr>
              <a:t> committee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43280" cy="5666740"/>
          </a:xfrm>
          <a:custGeom>
            <a:avLst/>
            <a:gdLst/>
            <a:ahLst/>
            <a:cxnLst/>
            <a:rect l="l" t="t" r="r" b="b"/>
            <a:pathLst>
              <a:path w="843280" h="5666740">
                <a:moveTo>
                  <a:pt x="842772" y="0"/>
                </a:moveTo>
                <a:lnTo>
                  <a:pt x="0" y="0"/>
                </a:lnTo>
                <a:lnTo>
                  <a:pt x="0" y="5666232"/>
                </a:lnTo>
                <a:lnTo>
                  <a:pt x="842772" y="0"/>
                </a:lnTo>
                <a:close/>
              </a:path>
            </a:pathLst>
          </a:custGeom>
          <a:solidFill>
            <a:srgbClr val="90C225">
              <a:alpha val="85096"/>
            </a:srgbClr>
          </a:solidFill>
        </p:spPr>
        <p:txBody>
          <a:bodyPr wrap="square" lIns="0" tIns="0" rIns="0" bIns="0" rtlCol="0"/>
          <a:lstStyle/>
          <a:p>
            <a:endParaRPr/>
          </a:p>
        </p:txBody>
      </p:sp>
      <p:sp>
        <p:nvSpPr>
          <p:cNvPr id="3" name="object 3"/>
          <p:cNvSpPr/>
          <p:nvPr/>
        </p:nvSpPr>
        <p:spPr>
          <a:xfrm>
            <a:off x="926591" y="1303019"/>
            <a:ext cx="8249411" cy="4640580"/>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005941" y="211658"/>
            <a:ext cx="8402320" cy="505267"/>
          </a:xfrm>
          <a:prstGeom prst="rect">
            <a:avLst/>
          </a:prstGeom>
        </p:spPr>
        <p:txBody>
          <a:bodyPr vert="horz" wrap="square" lIns="0" tIns="12700" rIns="0" bIns="0" rtlCol="0">
            <a:spAutoFit/>
          </a:bodyPr>
          <a:lstStyle/>
          <a:p>
            <a:pPr marL="12700">
              <a:lnSpc>
                <a:spcPct val="100000"/>
              </a:lnSpc>
              <a:spcBef>
                <a:spcPts val="100"/>
              </a:spcBef>
            </a:pPr>
            <a:r>
              <a:rPr sz="3200" dirty="0"/>
              <a:t>How could this injury have been prevented?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90C225">
              <a:alpha val="85096"/>
            </a:srgbClr>
          </a:solidFill>
        </p:spPr>
        <p:txBody>
          <a:bodyPr wrap="square" lIns="0" tIns="0" rIns="0" bIns="0" rtlCol="0"/>
          <a:lstStyle/>
          <a:p>
            <a:endParaRPr/>
          </a:p>
        </p:txBody>
      </p:sp>
      <p:sp>
        <p:nvSpPr>
          <p:cNvPr id="4" name="object 4"/>
          <p:cNvSpPr txBox="1">
            <a:spLocks noGrp="1"/>
          </p:cNvSpPr>
          <p:nvPr>
            <p:ph type="title"/>
          </p:nvPr>
        </p:nvSpPr>
        <p:spPr>
          <a:xfrm>
            <a:off x="294538" y="102565"/>
            <a:ext cx="5460365" cy="751488"/>
          </a:xfrm>
          <a:prstGeom prst="rect">
            <a:avLst/>
          </a:prstGeom>
        </p:spPr>
        <p:txBody>
          <a:bodyPr vert="horz" wrap="square" lIns="0" tIns="12700" rIns="0" bIns="0" rtlCol="0">
            <a:spAutoFit/>
          </a:bodyPr>
          <a:lstStyle/>
          <a:p>
            <a:pPr marL="12700">
              <a:lnSpc>
                <a:spcPct val="100000"/>
              </a:lnSpc>
              <a:spcBef>
                <a:spcPts val="100"/>
              </a:spcBef>
            </a:pPr>
            <a:r>
              <a:rPr sz="4800" dirty="0"/>
              <a:t>Now, let’s sum up…</a:t>
            </a:r>
          </a:p>
        </p:txBody>
      </p:sp>
      <p:sp>
        <p:nvSpPr>
          <p:cNvPr id="5" name="object 5"/>
          <p:cNvSpPr txBox="1"/>
          <p:nvPr/>
        </p:nvSpPr>
        <p:spPr>
          <a:xfrm>
            <a:off x="523443" y="1453388"/>
            <a:ext cx="6419850" cy="4445448"/>
          </a:xfrm>
          <a:prstGeom prst="rect">
            <a:avLst/>
          </a:prstGeom>
        </p:spPr>
        <p:txBody>
          <a:bodyPr vert="horz" wrap="square" lIns="0" tIns="13335" rIns="0" bIns="0" rtlCol="0">
            <a:spAutoFit/>
          </a:bodyPr>
          <a:lstStyle/>
          <a:p>
            <a:pPr marL="299085" indent="-286385">
              <a:lnSpc>
                <a:spcPct val="100000"/>
              </a:lnSpc>
              <a:spcBef>
                <a:spcPts val="105"/>
              </a:spcBef>
              <a:buChar char="•"/>
              <a:tabLst>
                <a:tab pos="299720" algn="l"/>
              </a:tabLst>
            </a:pPr>
            <a:r>
              <a:rPr sz="2400" dirty="0">
                <a:latin typeface="Arial"/>
                <a:cs typeface="Arial"/>
              </a:rPr>
              <a:t>Everyone has a role in health and safety</a:t>
            </a:r>
            <a:r>
              <a:rPr lang="en-US" sz="2400" dirty="0">
                <a:latin typeface="Arial"/>
                <a:cs typeface="Arial"/>
              </a:rPr>
              <a:t>.</a:t>
            </a:r>
            <a:endParaRPr sz="2400" dirty="0">
              <a:latin typeface="Arial"/>
              <a:cs typeface="Arial"/>
            </a:endParaRPr>
          </a:p>
          <a:p>
            <a:pPr marL="299085" indent="-286385">
              <a:lnSpc>
                <a:spcPct val="100000"/>
              </a:lnSpc>
              <a:buChar char="•"/>
              <a:tabLst>
                <a:tab pos="299720" algn="l"/>
              </a:tabLst>
            </a:pPr>
            <a:r>
              <a:rPr sz="2400" dirty="0">
                <a:latin typeface="Arial"/>
                <a:cs typeface="Arial"/>
              </a:rPr>
              <a:t>Your</a:t>
            </a:r>
            <a:r>
              <a:rPr lang="en-US" sz="2400" dirty="0">
                <a:latin typeface="Arial"/>
                <a:cs typeface="Arial"/>
              </a:rPr>
              <a:t> </a:t>
            </a:r>
            <a:r>
              <a:rPr sz="2400" dirty="0">
                <a:latin typeface="Arial"/>
                <a:cs typeface="Arial"/>
              </a:rPr>
              <a:t>employer</a:t>
            </a:r>
            <a:r>
              <a:rPr lang="en-US" sz="2400" dirty="0">
                <a:latin typeface="Arial"/>
                <a:cs typeface="Arial"/>
              </a:rPr>
              <a:t> </a:t>
            </a:r>
            <a:r>
              <a:rPr sz="2400" dirty="0">
                <a:latin typeface="Arial"/>
                <a:cs typeface="Arial"/>
              </a:rPr>
              <a:t>ha</a:t>
            </a:r>
            <a:r>
              <a:rPr lang="en-US" sz="2400" dirty="0">
                <a:latin typeface="Arial"/>
                <a:cs typeface="Arial"/>
              </a:rPr>
              <a:t>s a duty to protect you.</a:t>
            </a:r>
          </a:p>
          <a:p>
            <a:pPr marL="299085" indent="-286385">
              <a:lnSpc>
                <a:spcPct val="100000"/>
              </a:lnSpc>
              <a:buChar char="•"/>
              <a:tabLst>
                <a:tab pos="299720" algn="l"/>
              </a:tabLst>
            </a:pPr>
            <a:r>
              <a:rPr sz="2400" dirty="0">
                <a:latin typeface="Arial"/>
                <a:cs typeface="Arial"/>
              </a:rPr>
              <a:t>You</a:t>
            </a:r>
            <a:r>
              <a:rPr lang="en-US" sz="2400" dirty="0">
                <a:latin typeface="Arial"/>
                <a:cs typeface="Arial"/>
              </a:rPr>
              <a:t> have a duty to work and act safely.</a:t>
            </a:r>
            <a:endParaRPr sz="2400" dirty="0">
              <a:latin typeface="Arial"/>
              <a:cs typeface="Arial"/>
            </a:endParaRPr>
          </a:p>
          <a:p>
            <a:pPr marL="299085" indent="-286385">
              <a:lnSpc>
                <a:spcPct val="100000"/>
              </a:lnSpc>
              <a:buChar char="•"/>
              <a:tabLst>
                <a:tab pos="299720" algn="l"/>
              </a:tabLst>
            </a:pPr>
            <a:r>
              <a:rPr sz="2400" dirty="0">
                <a:latin typeface="Arial"/>
                <a:cs typeface="Arial"/>
              </a:rPr>
              <a:t>Your </a:t>
            </a:r>
            <a:r>
              <a:rPr lang="en-US" sz="2400" dirty="0">
                <a:latin typeface="Arial"/>
                <a:cs typeface="Arial"/>
              </a:rPr>
              <a:t>OH&amp;S</a:t>
            </a:r>
            <a:r>
              <a:rPr sz="2400" dirty="0">
                <a:latin typeface="Arial"/>
                <a:cs typeface="Arial"/>
              </a:rPr>
              <a:t> rep/committee can help</a:t>
            </a:r>
            <a:r>
              <a:rPr lang="en-US" sz="2400" dirty="0">
                <a:latin typeface="Arial"/>
                <a:cs typeface="Arial"/>
              </a:rPr>
              <a:t>.</a:t>
            </a:r>
            <a:endParaRPr sz="2400" dirty="0">
              <a:latin typeface="Arial"/>
              <a:cs typeface="Arial"/>
            </a:endParaRPr>
          </a:p>
          <a:p>
            <a:pPr marL="299085" indent="-286385">
              <a:lnSpc>
                <a:spcPct val="100000"/>
              </a:lnSpc>
              <a:buChar char="•"/>
              <a:tabLst>
                <a:tab pos="299720" algn="l"/>
              </a:tabLst>
            </a:pPr>
            <a:r>
              <a:rPr sz="2400" dirty="0">
                <a:latin typeface="Arial"/>
                <a:cs typeface="Arial"/>
              </a:rPr>
              <a:t>Remember to ask for safety training and orientation</a:t>
            </a:r>
            <a:r>
              <a:rPr lang="en-US" sz="2400" dirty="0">
                <a:latin typeface="Arial"/>
                <a:cs typeface="Arial"/>
              </a:rPr>
              <a:t>.</a:t>
            </a:r>
            <a:endParaRPr sz="2400" dirty="0">
              <a:latin typeface="Arial"/>
              <a:cs typeface="Arial"/>
            </a:endParaRPr>
          </a:p>
          <a:p>
            <a:pPr marL="299085" indent="-286385">
              <a:lnSpc>
                <a:spcPct val="100000"/>
              </a:lnSpc>
              <a:buChar char="•"/>
              <a:tabLst>
                <a:tab pos="299720" algn="l"/>
              </a:tabLst>
            </a:pPr>
            <a:r>
              <a:rPr sz="2400" dirty="0">
                <a:latin typeface="Arial"/>
                <a:cs typeface="Arial"/>
              </a:rPr>
              <a:t>Learn about health and safety procedures</a:t>
            </a:r>
            <a:r>
              <a:rPr lang="en-US" sz="2400" dirty="0">
                <a:latin typeface="Arial"/>
                <a:cs typeface="Arial"/>
              </a:rPr>
              <a:t>.</a:t>
            </a:r>
            <a:endParaRPr sz="2400" dirty="0">
              <a:latin typeface="Arial"/>
              <a:cs typeface="Arial"/>
            </a:endParaRPr>
          </a:p>
          <a:p>
            <a:pPr marL="299085" indent="-286385">
              <a:lnSpc>
                <a:spcPct val="100000"/>
              </a:lnSpc>
              <a:buChar char="•"/>
              <a:tabLst>
                <a:tab pos="299720" algn="l"/>
              </a:tabLst>
            </a:pPr>
            <a:r>
              <a:rPr sz="2400" dirty="0">
                <a:latin typeface="Arial"/>
                <a:cs typeface="Arial"/>
              </a:rPr>
              <a:t>Ask about safety equipment</a:t>
            </a:r>
            <a:r>
              <a:rPr lang="en-US" sz="2400" dirty="0">
                <a:latin typeface="Arial"/>
                <a:cs typeface="Arial"/>
              </a:rPr>
              <a:t>.</a:t>
            </a:r>
            <a:endParaRPr sz="2400" dirty="0">
              <a:latin typeface="Arial"/>
              <a:cs typeface="Arial"/>
            </a:endParaRPr>
          </a:p>
          <a:p>
            <a:pPr marL="299085" indent="-286385">
              <a:lnSpc>
                <a:spcPct val="100000"/>
              </a:lnSpc>
              <a:spcBef>
                <a:spcPts val="5"/>
              </a:spcBef>
              <a:buChar char="•"/>
              <a:tabLst>
                <a:tab pos="299720" algn="l"/>
              </a:tabLst>
            </a:pPr>
            <a:r>
              <a:rPr sz="2400" dirty="0">
                <a:latin typeface="Arial"/>
                <a:cs typeface="Arial"/>
              </a:rPr>
              <a:t>If it feels wrong, it’s probably wrong</a:t>
            </a:r>
            <a:r>
              <a:rPr lang="en-US" sz="2400" dirty="0">
                <a:latin typeface="Arial"/>
                <a:cs typeface="Arial"/>
              </a:rPr>
              <a:t>.</a:t>
            </a:r>
            <a:endParaRPr sz="2400" dirty="0">
              <a:latin typeface="Arial"/>
              <a:cs typeface="Arial"/>
            </a:endParaRPr>
          </a:p>
          <a:p>
            <a:pPr marL="299085" indent="-286385">
              <a:lnSpc>
                <a:spcPct val="100000"/>
              </a:lnSpc>
              <a:buChar char="•"/>
              <a:tabLst>
                <a:tab pos="299720" algn="l"/>
              </a:tabLst>
            </a:pPr>
            <a:r>
              <a:rPr sz="2400" dirty="0">
                <a:latin typeface="Arial"/>
                <a:cs typeface="Arial"/>
              </a:rPr>
              <a:t>Know your 3 rights and use them when necessary</a:t>
            </a:r>
            <a:r>
              <a:rPr lang="en-US" sz="2400" dirty="0">
                <a:latin typeface="Arial"/>
                <a:cs typeface="Arial"/>
              </a:rPr>
              <a:t>.</a:t>
            </a:r>
            <a:endParaRPr sz="2400" dirty="0">
              <a:latin typeface="Arial"/>
              <a:cs typeface="Arial"/>
            </a:endParaRPr>
          </a:p>
          <a:p>
            <a:pPr marL="299085" indent="-286385">
              <a:lnSpc>
                <a:spcPct val="100000"/>
              </a:lnSpc>
              <a:buChar char="•"/>
              <a:tabLst>
                <a:tab pos="299720" algn="l"/>
              </a:tabLst>
            </a:pPr>
            <a:r>
              <a:rPr sz="2400" dirty="0">
                <a:latin typeface="Arial"/>
                <a:cs typeface="Arial"/>
              </a:rPr>
              <a:t>There is no such thing as a stupid question</a:t>
            </a:r>
            <a:r>
              <a:rPr lang="en-US" sz="2400" dirty="0">
                <a:latin typeface="Arial"/>
                <a:cs typeface="Arial"/>
              </a:rPr>
              <a:t>.</a:t>
            </a:r>
            <a:endParaRPr sz="2400" dirty="0">
              <a:latin typeface="Arial"/>
              <a:cs typeface="Arial"/>
            </a:endParaRPr>
          </a:p>
        </p:txBody>
      </p:sp>
      <p:sp>
        <p:nvSpPr>
          <p:cNvPr id="7" name="object 7"/>
          <p:cNvSpPr/>
          <p:nvPr/>
        </p:nvSpPr>
        <p:spPr>
          <a:xfrm>
            <a:off x="6936346" y="3364046"/>
            <a:ext cx="4999621" cy="3415601"/>
          </a:xfrm>
          <a:prstGeom prst="rect">
            <a:avLst/>
          </a:prstGeom>
          <a:blipFill>
            <a:blip r:embed="rId3" cstate="print"/>
            <a:stretch>
              <a:fillRect/>
            </a:stretch>
          </a:blipFill>
        </p:spPr>
        <p:txBody>
          <a:bodyPr wrap="square" lIns="0" tIns="0" rIns="0" bIns="0" rtlCol="0"/>
          <a:lstStyle/>
          <a:p>
            <a:endParaRPr/>
          </a:p>
        </p:txBody>
      </p:sp>
      <p:sp>
        <p:nvSpPr>
          <p:cNvPr id="10" name="TextBox 9"/>
          <p:cNvSpPr txBox="1"/>
          <p:nvPr/>
        </p:nvSpPr>
        <p:spPr>
          <a:xfrm>
            <a:off x="6629399" y="1453388"/>
            <a:ext cx="5306567"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Find out the hazards of the workplace</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Who is the first aid person?</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Who is your supervisor?</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What do you do if you need help?</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43280" cy="5666740"/>
          </a:xfrm>
          <a:custGeom>
            <a:avLst/>
            <a:gdLst/>
            <a:ahLst/>
            <a:cxnLst/>
            <a:rect l="l" t="t" r="r" b="b"/>
            <a:pathLst>
              <a:path w="843280" h="5666740">
                <a:moveTo>
                  <a:pt x="842772" y="0"/>
                </a:moveTo>
                <a:lnTo>
                  <a:pt x="0" y="0"/>
                </a:lnTo>
                <a:lnTo>
                  <a:pt x="0" y="5666232"/>
                </a:lnTo>
                <a:lnTo>
                  <a:pt x="842772" y="0"/>
                </a:lnTo>
                <a:close/>
              </a:path>
            </a:pathLst>
          </a:custGeom>
          <a:solidFill>
            <a:srgbClr val="90C225">
              <a:alpha val="85096"/>
            </a:srgbClr>
          </a:solidFill>
        </p:spPr>
        <p:txBody>
          <a:bodyPr wrap="square" lIns="0" tIns="0" rIns="0" bIns="0" rtlCol="0"/>
          <a:lstStyle/>
          <a:p>
            <a:endParaRPr/>
          </a:p>
        </p:txBody>
      </p:sp>
      <p:sp>
        <p:nvSpPr>
          <p:cNvPr id="4" name="object 4"/>
          <p:cNvSpPr txBox="1">
            <a:spLocks noGrp="1"/>
          </p:cNvSpPr>
          <p:nvPr>
            <p:ph type="title"/>
          </p:nvPr>
        </p:nvSpPr>
        <p:spPr>
          <a:xfrm>
            <a:off x="1005941" y="184861"/>
            <a:ext cx="6044565" cy="566822"/>
          </a:xfrm>
          <a:prstGeom prst="rect">
            <a:avLst/>
          </a:prstGeom>
        </p:spPr>
        <p:txBody>
          <a:bodyPr vert="horz" wrap="square" lIns="0" tIns="12700" rIns="0" bIns="0" rtlCol="0">
            <a:spAutoFit/>
          </a:bodyPr>
          <a:lstStyle/>
          <a:p>
            <a:pPr marL="12700">
              <a:lnSpc>
                <a:spcPct val="100000"/>
              </a:lnSpc>
              <a:spcBef>
                <a:spcPts val="100"/>
              </a:spcBef>
            </a:pPr>
            <a:r>
              <a:rPr sz="3600" dirty="0"/>
              <a:t>Important links &amp; resources</a:t>
            </a:r>
          </a:p>
        </p:txBody>
      </p:sp>
      <p:sp>
        <p:nvSpPr>
          <p:cNvPr id="5" name="object 5"/>
          <p:cNvSpPr/>
          <p:nvPr/>
        </p:nvSpPr>
        <p:spPr>
          <a:xfrm>
            <a:off x="4872228" y="1831848"/>
            <a:ext cx="2199131" cy="743712"/>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7271384" y="1737105"/>
            <a:ext cx="2752725" cy="878840"/>
          </a:xfrm>
          <a:prstGeom prst="rect">
            <a:avLst/>
          </a:prstGeom>
        </p:spPr>
        <p:txBody>
          <a:bodyPr vert="horz" wrap="square" lIns="0" tIns="12065" rIns="0" bIns="0" rtlCol="0">
            <a:spAutoFit/>
          </a:bodyPr>
          <a:lstStyle/>
          <a:p>
            <a:pPr marL="233679" marR="5080" indent="-221615">
              <a:lnSpc>
                <a:spcPct val="100000"/>
              </a:lnSpc>
              <a:spcBef>
                <a:spcPts val="95"/>
              </a:spcBef>
            </a:pPr>
            <a:r>
              <a:rPr sz="2800" spc="5" dirty="0">
                <a:latin typeface="Calibri"/>
                <a:cs typeface="Calibri"/>
                <a:hlinkClick r:id="rId4"/>
              </a:rPr>
              <a:t>ww</a:t>
            </a:r>
            <a:r>
              <a:rPr sz="2800" spc="-180" dirty="0">
                <a:latin typeface="Calibri"/>
                <a:cs typeface="Calibri"/>
                <a:hlinkClick r:id="rId4"/>
              </a:rPr>
              <a:t>w</a:t>
            </a:r>
            <a:r>
              <a:rPr sz="2800" spc="-100" dirty="0">
                <a:latin typeface="Calibri"/>
                <a:cs typeface="Calibri"/>
                <a:hlinkClick r:id="rId4"/>
              </a:rPr>
              <a:t>.</a:t>
            </a:r>
            <a:r>
              <a:rPr sz="2800" spc="-25" dirty="0">
                <a:latin typeface="Calibri"/>
                <a:cs typeface="Calibri"/>
                <a:hlinkClick r:id="rId4"/>
              </a:rPr>
              <a:t>w</a:t>
            </a:r>
            <a:r>
              <a:rPr sz="2800" spc="-5" dirty="0">
                <a:latin typeface="Calibri"/>
                <a:cs typeface="Calibri"/>
                <a:hlinkClick r:id="rId4"/>
              </a:rPr>
              <a:t>cb</a:t>
            </a:r>
            <a:r>
              <a:rPr sz="2800" spc="-15" dirty="0">
                <a:latin typeface="Calibri"/>
                <a:cs typeface="Calibri"/>
                <a:hlinkClick r:id="rId4"/>
              </a:rPr>
              <a:t>s</a:t>
            </a:r>
            <a:r>
              <a:rPr sz="2800" spc="-10" dirty="0">
                <a:latin typeface="Calibri"/>
                <a:cs typeface="Calibri"/>
                <a:hlinkClick r:id="rId4"/>
              </a:rPr>
              <a:t>ask</a:t>
            </a:r>
            <a:r>
              <a:rPr sz="2800" dirty="0">
                <a:latin typeface="Calibri"/>
                <a:cs typeface="Calibri"/>
                <a:hlinkClick r:id="rId4"/>
              </a:rPr>
              <a:t>.</a:t>
            </a:r>
            <a:r>
              <a:rPr sz="2800" spc="-25" dirty="0">
                <a:latin typeface="Calibri"/>
                <a:cs typeface="Calibri"/>
                <a:hlinkClick r:id="rId4"/>
              </a:rPr>
              <a:t>c</a:t>
            </a:r>
            <a:r>
              <a:rPr sz="2800" spc="-10" dirty="0">
                <a:latin typeface="Calibri"/>
                <a:cs typeface="Calibri"/>
                <a:hlinkClick r:id="rId4"/>
              </a:rPr>
              <a:t>om </a:t>
            </a:r>
            <a:r>
              <a:rPr sz="2800" spc="-10" dirty="0">
                <a:latin typeface="Calibri"/>
                <a:cs typeface="Calibri"/>
              </a:rPr>
              <a:t> </a:t>
            </a:r>
            <a:r>
              <a:rPr sz="2800" spc="-5" dirty="0">
                <a:latin typeface="Calibri"/>
                <a:cs typeface="Calibri"/>
              </a:rPr>
              <a:t>1-800-667-7590</a:t>
            </a:r>
            <a:endParaRPr sz="2800">
              <a:latin typeface="Calibri"/>
              <a:cs typeface="Calibri"/>
            </a:endParaRPr>
          </a:p>
        </p:txBody>
      </p:sp>
      <p:sp>
        <p:nvSpPr>
          <p:cNvPr id="7" name="object 7"/>
          <p:cNvSpPr/>
          <p:nvPr/>
        </p:nvSpPr>
        <p:spPr>
          <a:xfrm>
            <a:off x="926591" y="1549908"/>
            <a:ext cx="1005840" cy="1307591"/>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2232786" y="1711198"/>
            <a:ext cx="2338070" cy="878840"/>
          </a:xfrm>
          <a:prstGeom prst="rect">
            <a:avLst/>
          </a:prstGeom>
        </p:spPr>
        <p:txBody>
          <a:bodyPr vert="horz" wrap="square" lIns="0" tIns="12065" rIns="0" bIns="0" rtlCol="0">
            <a:spAutoFit/>
          </a:bodyPr>
          <a:lstStyle/>
          <a:p>
            <a:pPr algn="ctr">
              <a:lnSpc>
                <a:spcPct val="100000"/>
              </a:lnSpc>
              <a:spcBef>
                <a:spcPts val="95"/>
              </a:spcBef>
            </a:pPr>
            <a:r>
              <a:rPr sz="2800" spc="-25" dirty="0">
                <a:latin typeface="Calibri"/>
                <a:cs typeface="Calibri"/>
                <a:hlinkClick r:id="rId6"/>
              </a:rPr>
              <a:t>www.sfl.sk.ca</a:t>
            </a:r>
            <a:endParaRPr sz="2800">
              <a:latin typeface="Calibri"/>
              <a:cs typeface="Calibri"/>
            </a:endParaRPr>
          </a:p>
          <a:p>
            <a:pPr algn="ctr">
              <a:lnSpc>
                <a:spcPct val="100000"/>
              </a:lnSpc>
            </a:pPr>
            <a:r>
              <a:rPr sz="2800" spc="-5" dirty="0">
                <a:latin typeface="Calibri"/>
                <a:cs typeface="Calibri"/>
              </a:rPr>
              <a:t>1-306-525-0197</a:t>
            </a:r>
            <a:endParaRPr sz="2800">
              <a:latin typeface="Calibri"/>
              <a:cs typeface="Calibri"/>
            </a:endParaRPr>
          </a:p>
        </p:txBody>
      </p:sp>
      <p:sp>
        <p:nvSpPr>
          <p:cNvPr id="9" name="object 9"/>
          <p:cNvSpPr/>
          <p:nvPr/>
        </p:nvSpPr>
        <p:spPr>
          <a:xfrm>
            <a:off x="579119" y="3364991"/>
            <a:ext cx="3552444" cy="751331"/>
          </a:xfrm>
          <a:prstGeom prst="rect">
            <a:avLst/>
          </a:prstGeom>
          <a:blipFill>
            <a:blip r:embed="rId7" cstate="print"/>
            <a:stretch>
              <a:fillRect/>
            </a:stretch>
          </a:blipFill>
        </p:spPr>
        <p:txBody>
          <a:bodyPr wrap="square" lIns="0" tIns="0" rIns="0" bIns="0" rtlCol="0"/>
          <a:lstStyle/>
          <a:p>
            <a:endParaRPr/>
          </a:p>
        </p:txBody>
      </p:sp>
      <p:sp>
        <p:nvSpPr>
          <p:cNvPr id="11" name="object 11"/>
          <p:cNvSpPr txBox="1"/>
          <p:nvPr/>
        </p:nvSpPr>
        <p:spPr>
          <a:xfrm>
            <a:off x="3480942" y="3490340"/>
            <a:ext cx="5413375" cy="1913255"/>
          </a:xfrm>
          <a:prstGeom prst="rect">
            <a:avLst/>
          </a:prstGeom>
        </p:spPr>
        <p:txBody>
          <a:bodyPr vert="horz" wrap="square" lIns="0" tIns="12065" rIns="0" bIns="0" rtlCol="0">
            <a:spAutoFit/>
          </a:bodyPr>
          <a:lstStyle/>
          <a:p>
            <a:pPr marL="1291590">
              <a:lnSpc>
                <a:spcPct val="100000"/>
              </a:lnSpc>
              <a:spcBef>
                <a:spcPts val="95"/>
              </a:spcBef>
            </a:pPr>
            <a:r>
              <a:rPr lang="en-CA" sz="2800" spc="-20" dirty="0">
                <a:latin typeface="Calibri"/>
                <a:cs typeface="Calibri"/>
                <a:hlinkClick r:id="rId8"/>
              </a:rPr>
              <a:t>www.</a:t>
            </a:r>
            <a:r>
              <a:rPr sz="2800" spc="-20" dirty="0">
                <a:latin typeface="Calibri"/>
                <a:cs typeface="Calibri"/>
                <a:hlinkClick r:id="rId8"/>
              </a:rPr>
              <a:t>saskatchewan.ca/work</a:t>
            </a:r>
            <a:endParaRPr sz="2800" dirty="0">
              <a:latin typeface="Calibri"/>
              <a:cs typeface="Calibri"/>
            </a:endParaRPr>
          </a:p>
          <a:p>
            <a:pPr>
              <a:lnSpc>
                <a:spcPct val="100000"/>
              </a:lnSpc>
            </a:pPr>
            <a:endParaRPr sz="2800" dirty="0">
              <a:latin typeface="Times New Roman"/>
              <a:cs typeface="Times New Roman"/>
            </a:endParaRPr>
          </a:p>
          <a:p>
            <a:pPr>
              <a:lnSpc>
                <a:spcPct val="100000"/>
              </a:lnSpc>
            </a:pPr>
            <a:endParaRPr sz="2800" dirty="0">
              <a:latin typeface="Times New Roman"/>
              <a:cs typeface="Times New Roman"/>
            </a:endParaRPr>
          </a:p>
          <a:p>
            <a:pPr marL="12700">
              <a:lnSpc>
                <a:spcPct val="100000"/>
              </a:lnSpc>
              <a:spcBef>
                <a:spcPts val="1710"/>
              </a:spcBef>
            </a:pPr>
            <a:r>
              <a:rPr lang="en-CA" sz="2800" spc="-25" dirty="0">
                <a:latin typeface="Calibri"/>
                <a:cs typeface="Calibri"/>
                <a:hlinkClick r:id="rId9"/>
              </a:rPr>
              <a:t>www.</a:t>
            </a:r>
            <a:r>
              <a:rPr sz="2800" spc="-25" dirty="0">
                <a:latin typeface="Calibri"/>
                <a:cs typeface="Calibri"/>
                <a:hlinkClick r:id="rId9"/>
              </a:rPr>
              <a:t>worksafesask.ca</a:t>
            </a:r>
            <a:endParaRPr sz="2800" dirty="0">
              <a:latin typeface="Calibri"/>
              <a:cs typeface="Calibri"/>
            </a:endParaRPr>
          </a:p>
        </p:txBody>
      </p:sp>
      <p:pic>
        <p:nvPicPr>
          <p:cNvPr id="12" name="Picture 11">
            <a:extLst>
              <a:ext uri="{FF2B5EF4-FFF2-40B4-BE49-F238E27FC236}">
                <a16:creationId xmlns:a16="http://schemas.microsoft.com/office/drawing/2014/main" id="{BF6BB2CF-4B86-35AB-2CCE-9FE2DE0E1CA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36034" y="4811269"/>
            <a:ext cx="1559168" cy="89941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2400" y="457200"/>
            <a:ext cx="9086850" cy="1243930"/>
          </a:xfrm>
          <a:prstGeom prst="rect">
            <a:avLst/>
          </a:prstGeom>
        </p:spPr>
        <p:txBody>
          <a:bodyPr vert="horz" wrap="square" lIns="0" tIns="12700" rIns="0" bIns="0" rtlCol="0">
            <a:spAutoFit/>
          </a:bodyPr>
          <a:lstStyle/>
          <a:p>
            <a:pPr marL="12700">
              <a:lnSpc>
                <a:spcPct val="100000"/>
              </a:lnSpc>
              <a:spcBef>
                <a:spcPts val="100"/>
              </a:spcBef>
            </a:pPr>
            <a:r>
              <a:rPr sz="4000" dirty="0"/>
              <a:t>What are some the consequences of a workplace injury?</a:t>
            </a:r>
          </a:p>
        </p:txBody>
      </p:sp>
      <p:sp>
        <p:nvSpPr>
          <p:cNvPr id="4" name="object 4"/>
          <p:cNvSpPr/>
          <p:nvPr/>
        </p:nvSpPr>
        <p:spPr>
          <a:xfrm>
            <a:off x="1554480" y="3081527"/>
            <a:ext cx="6847332" cy="3422904"/>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685800" y="2057400"/>
            <a:ext cx="4800600" cy="875240"/>
          </a:xfrm>
          <a:prstGeom prst="rect">
            <a:avLst/>
          </a:prstGeom>
        </p:spPr>
        <p:txBody>
          <a:bodyPr vert="horz" wrap="square" lIns="0" tIns="13335" rIns="0" bIns="0" rtlCol="0">
            <a:spAutoFit/>
          </a:bodyPr>
          <a:lstStyle/>
          <a:p>
            <a:pPr marL="299085" indent="-286385">
              <a:lnSpc>
                <a:spcPct val="100000"/>
              </a:lnSpc>
              <a:spcBef>
                <a:spcPts val="105"/>
              </a:spcBef>
              <a:buChar char="•"/>
              <a:tabLst>
                <a:tab pos="299720" algn="l"/>
              </a:tabLst>
            </a:pPr>
            <a:r>
              <a:rPr sz="2800" dirty="0">
                <a:latin typeface="Arial"/>
                <a:cs typeface="Arial"/>
              </a:rPr>
              <a:t>Short</a:t>
            </a:r>
            <a:r>
              <a:rPr lang="en-US" sz="2800" dirty="0">
                <a:latin typeface="Arial"/>
                <a:cs typeface="Arial"/>
              </a:rPr>
              <a:t>-</a:t>
            </a:r>
            <a:r>
              <a:rPr sz="2800" dirty="0">
                <a:latin typeface="Arial"/>
                <a:cs typeface="Arial"/>
              </a:rPr>
              <a:t> &amp; long-term disability</a:t>
            </a:r>
          </a:p>
          <a:p>
            <a:pPr marL="299085" indent="-286385">
              <a:lnSpc>
                <a:spcPct val="100000"/>
              </a:lnSpc>
              <a:buChar char="•"/>
              <a:tabLst>
                <a:tab pos="299720" algn="l"/>
              </a:tabLst>
            </a:pPr>
            <a:r>
              <a:rPr lang="en-US" sz="2800" dirty="0">
                <a:latin typeface="Arial"/>
                <a:cs typeface="Arial"/>
              </a:rPr>
              <a:t>D</a:t>
            </a:r>
            <a:r>
              <a:rPr sz="2800" dirty="0">
                <a:latin typeface="Arial"/>
                <a:cs typeface="Arial"/>
              </a:rPr>
              <a:t>isfigurement</a:t>
            </a:r>
          </a:p>
        </p:txBody>
      </p:sp>
      <p:sp>
        <p:nvSpPr>
          <p:cNvPr id="6" name="object 6"/>
          <p:cNvSpPr txBox="1"/>
          <p:nvPr/>
        </p:nvSpPr>
        <p:spPr>
          <a:xfrm>
            <a:off x="5562600" y="2057400"/>
            <a:ext cx="3428999" cy="875240"/>
          </a:xfrm>
          <a:prstGeom prst="rect">
            <a:avLst/>
          </a:prstGeom>
        </p:spPr>
        <p:txBody>
          <a:bodyPr vert="horz" wrap="square" lIns="0" tIns="13335" rIns="0" bIns="0" rtlCol="0">
            <a:spAutoFit/>
          </a:bodyPr>
          <a:lstStyle/>
          <a:p>
            <a:pPr marL="469900" indent="-457200">
              <a:lnSpc>
                <a:spcPct val="100000"/>
              </a:lnSpc>
              <a:spcBef>
                <a:spcPts val="105"/>
              </a:spcBef>
              <a:buChar char="•"/>
              <a:tabLst>
                <a:tab pos="469265" algn="l"/>
                <a:tab pos="469900" algn="l"/>
              </a:tabLst>
            </a:pPr>
            <a:r>
              <a:rPr sz="2800" dirty="0">
                <a:latin typeface="Arial"/>
                <a:cs typeface="Arial"/>
              </a:rPr>
              <a:t>Dismemberment</a:t>
            </a:r>
          </a:p>
          <a:p>
            <a:pPr marL="469900" indent="-457200">
              <a:lnSpc>
                <a:spcPct val="100000"/>
              </a:lnSpc>
              <a:buChar char="•"/>
              <a:tabLst>
                <a:tab pos="469265" algn="l"/>
                <a:tab pos="469900" algn="l"/>
              </a:tabLst>
            </a:pPr>
            <a:r>
              <a:rPr lang="en-US" sz="2800" dirty="0">
                <a:latin typeface="Arial"/>
                <a:cs typeface="Arial"/>
              </a:rPr>
              <a:t>D</a:t>
            </a:r>
            <a:r>
              <a:rPr sz="2800" dirty="0">
                <a:latin typeface="Arial"/>
                <a:cs typeface="Arial"/>
              </a:rPr>
              <a:t>eath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583679"/>
            <a:ext cx="12192000" cy="274320"/>
          </a:xfrm>
          <a:custGeom>
            <a:avLst/>
            <a:gdLst/>
            <a:ahLst/>
            <a:cxnLst/>
            <a:rect l="l" t="t" r="r" b="b"/>
            <a:pathLst>
              <a:path w="12192000" h="274320">
                <a:moveTo>
                  <a:pt x="0" y="274319"/>
                </a:moveTo>
                <a:lnTo>
                  <a:pt x="12192000" y="274319"/>
                </a:lnTo>
                <a:lnTo>
                  <a:pt x="12192000" y="0"/>
                </a:lnTo>
                <a:lnTo>
                  <a:pt x="0" y="0"/>
                </a:lnTo>
                <a:lnTo>
                  <a:pt x="0" y="274319"/>
                </a:lnTo>
                <a:close/>
              </a:path>
            </a:pathLst>
          </a:custGeom>
          <a:solidFill>
            <a:srgbClr val="86A91B"/>
          </a:solidFill>
        </p:spPr>
        <p:txBody>
          <a:bodyPr wrap="square" lIns="0" tIns="0" rIns="0" bIns="0" rtlCol="0"/>
          <a:lstStyle/>
          <a:p>
            <a:endParaRPr/>
          </a:p>
        </p:txBody>
      </p:sp>
      <p:sp>
        <p:nvSpPr>
          <p:cNvPr id="3" name="object 3"/>
          <p:cNvSpPr/>
          <p:nvPr/>
        </p:nvSpPr>
        <p:spPr>
          <a:xfrm>
            <a:off x="8884919" y="4821935"/>
            <a:ext cx="1122045" cy="967740"/>
          </a:xfrm>
          <a:custGeom>
            <a:avLst/>
            <a:gdLst/>
            <a:ahLst/>
            <a:cxnLst/>
            <a:rect l="l" t="t" r="r" b="b"/>
            <a:pathLst>
              <a:path w="1122045" h="967739">
                <a:moveTo>
                  <a:pt x="879728" y="0"/>
                </a:moveTo>
                <a:lnTo>
                  <a:pt x="241934" y="0"/>
                </a:lnTo>
                <a:lnTo>
                  <a:pt x="0" y="483869"/>
                </a:lnTo>
                <a:lnTo>
                  <a:pt x="241934" y="967739"/>
                </a:lnTo>
                <a:lnTo>
                  <a:pt x="879728" y="967739"/>
                </a:lnTo>
                <a:lnTo>
                  <a:pt x="1121663" y="483869"/>
                </a:lnTo>
                <a:lnTo>
                  <a:pt x="879728" y="0"/>
                </a:lnTo>
                <a:close/>
              </a:path>
            </a:pathLst>
          </a:custGeom>
          <a:solidFill>
            <a:srgbClr val="799917"/>
          </a:solidFill>
        </p:spPr>
        <p:txBody>
          <a:bodyPr wrap="square" lIns="0" tIns="0" rIns="0" bIns="0" rtlCol="0"/>
          <a:lstStyle/>
          <a:p>
            <a:endParaRPr/>
          </a:p>
        </p:txBody>
      </p:sp>
      <p:sp>
        <p:nvSpPr>
          <p:cNvPr id="4" name="object 4"/>
          <p:cNvSpPr/>
          <p:nvPr/>
        </p:nvSpPr>
        <p:spPr>
          <a:xfrm>
            <a:off x="8884919" y="4821935"/>
            <a:ext cx="1122045" cy="967740"/>
          </a:xfrm>
          <a:custGeom>
            <a:avLst/>
            <a:gdLst/>
            <a:ahLst/>
            <a:cxnLst/>
            <a:rect l="l" t="t" r="r" b="b"/>
            <a:pathLst>
              <a:path w="1122045" h="967739">
                <a:moveTo>
                  <a:pt x="0" y="483869"/>
                </a:moveTo>
                <a:lnTo>
                  <a:pt x="241934" y="0"/>
                </a:lnTo>
                <a:lnTo>
                  <a:pt x="879728" y="0"/>
                </a:lnTo>
                <a:lnTo>
                  <a:pt x="1121663" y="483869"/>
                </a:lnTo>
                <a:lnTo>
                  <a:pt x="879728" y="967739"/>
                </a:lnTo>
                <a:lnTo>
                  <a:pt x="241934" y="967739"/>
                </a:lnTo>
                <a:lnTo>
                  <a:pt x="0" y="483869"/>
                </a:lnTo>
                <a:close/>
              </a:path>
            </a:pathLst>
          </a:custGeom>
          <a:ln w="12192">
            <a:solidFill>
              <a:srgbClr val="799917"/>
            </a:solidFill>
          </a:ln>
        </p:spPr>
        <p:txBody>
          <a:bodyPr wrap="square" lIns="0" tIns="0" rIns="0" bIns="0" rtlCol="0"/>
          <a:lstStyle/>
          <a:p>
            <a:endParaRPr/>
          </a:p>
        </p:txBody>
      </p:sp>
      <p:sp>
        <p:nvSpPr>
          <p:cNvPr id="5" name="object 5"/>
          <p:cNvSpPr/>
          <p:nvPr/>
        </p:nvSpPr>
        <p:spPr>
          <a:xfrm>
            <a:off x="8907780" y="5244084"/>
            <a:ext cx="143256" cy="12496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924800" y="4302252"/>
            <a:ext cx="1123188" cy="96774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7924800" y="4302252"/>
            <a:ext cx="1123315" cy="967740"/>
          </a:xfrm>
          <a:custGeom>
            <a:avLst/>
            <a:gdLst/>
            <a:ahLst/>
            <a:cxnLst/>
            <a:rect l="l" t="t" r="r" b="b"/>
            <a:pathLst>
              <a:path w="1123315" h="967739">
                <a:moveTo>
                  <a:pt x="0" y="483870"/>
                </a:moveTo>
                <a:lnTo>
                  <a:pt x="241934" y="0"/>
                </a:lnTo>
                <a:lnTo>
                  <a:pt x="881252" y="0"/>
                </a:lnTo>
                <a:lnTo>
                  <a:pt x="1123188" y="483870"/>
                </a:lnTo>
                <a:lnTo>
                  <a:pt x="881252" y="967740"/>
                </a:lnTo>
                <a:lnTo>
                  <a:pt x="241934" y="967740"/>
                </a:lnTo>
                <a:lnTo>
                  <a:pt x="0" y="483870"/>
                </a:lnTo>
                <a:close/>
              </a:path>
            </a:pathLst>
          </a:custGeom>
          <a:ln w="12191">
            <a:solidFill>
              <a:srgbClr val="799917"/>
            </a:solidFill>
          </a:ln>
        </p:spPr>
        <p:txBody>
          <a:bodyPr wrap="square" lIns="0" tIns="0" rIns="0" bIns="0" rtlCol="0"/>
          <a:lstStyle/>
          <a:p>
            <a:endParaRPr/>
          </a:p>
        </p:txBody>
      </p:sp>
      <p:sp>
        <p:nvSpPr>
          <p:cNvPr id="8" name="object 8"/>
          <p:cNvSpPr/>
          <p:nvPr/>
        </p:nvSpPr>
        <p:spPr>
          <a:xfrm>
            <a:off x="8682228" y="5135879"/>
            <a:ext cx="144779" cy="126491"/>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9840468" y="4291584"/>
            <a:ext cx="1123315" cy="967740"/>
          </a:xfrm>
          <a:custGeom>
            <a:avLst/>
            <a:gdLst/>
            <a:ahLst/>
            <a:cxnLst/>
            <a:rect l="l" t="t" r="r" b="b"/>
            <a:pathLst>
              <a:path w="1123315" h="967739">
                <a:moveTo>
                  <a:pt x="881252" y="0"/>
                </a:moveTo>
                <a:lnTo>
                  <a:pt x="241934" y="0"/>
                </a:lnTo>
                <a:lnTo>
                  <a:pt x="0" y="483870"/>
                </a:lnTo>
                <a:lnTo>
                  <a:pt x="241934" y="967740"/>
                </a:lnTo>
                <a:lnTo>
                  <a:pt x="881252" y="967740"/>
                </a:lnTo>
                <a:lnTo>
                  <a:pt x="1123187" y="483870"/>
                </a:lnTo>
                <a:lnTo>
                  <a:pt x="881252" y="0"/>
                </a:lnTo>
                <a:close/>
              </a:path>
            </a:pathLst>
          </a:custGeom>
          <a:solidFill>
            <a:srgbClr val="9EC443"/>
          </a:solidFill>
        </p:spPr>
        <p:txBody>
          <a:bodyPr wrap="square" lIns="0" tIns="0" rIns="0" bIns="0" rtlCol="0"/>
          <a:lstStyle/>
          <a:p>
            <a:endParaRPr/>
          </a:p>
        </p:txBody>
      </p:sp>
      <p:sp>
        <p:nvSpPr>
          <p:cNvPr id="10" name="object 10"/>
          <p:cNvSpPr/>
          <p:nvPr/>
        </p:nvSpPr>
        <p:spPr>
          <a:xfrm>
            <a:off x="9840468" y="4291584"/>
            <a:ext cx="1123315" cy="967740"/>
          </a:xfrm>
          <a:custGeom>
            <a:avLst/>
            <a:gdLst/>
            <a:ahLst/>
            <a:cxnLst/>
            <a:rect l="l" t="t" r="r" b="b"/>
            <a:pathLst>
              <a:path w="1123315" h="967739">
                <a:moveTo>
                  <a:pt x="0" y="483870"/>
                </a:moveTo>
                <a:lnTo>
                  <a:pt x="241934" y="0"/>
                </a:lnTo>
                <a:lnTo>
                  <a:pt x="881252" y="0"/>
                </a:lnTo>
                <a:lnTo>
                  <a:pt x="1123187" y="483870"/>
                </a:lnTo>
                <a:lnTo>
                  <a:pt x="881252" y="967740"/>
                </a:lnTo>
                <a:lnTo>
                  <a:pt x="241934" y="967740"/>
                </a:lnTo>
                <a:lnTo>
                  <a:pt x="0" y="483870"/>
                </a:lnTo>
                <a:close/>
              </a:path>
            </a:pathLst>
          </a:custGeom>
          <a:ln w="12192">
            <a:solidFill>
              <a:srgbClr val="9EC443"/>
            </a:solidFill>
          </a:ln>
        </p:spPr>
        <p:txBody>
          <a:bodyPr wrap="square" lIns="0" tIns="0" rIns="0" bIns="0" rtlCol="0"/>
          <a:lstStyle/>
          <a:p>
            <a:endParaRPr/>
          </a:p>
        </p:txBody>
      </p:sp>
      <p:sp>
        <p:nvSpPr>
          <p:cNvPr id="11" name="object 11"/>
          <p:cNvSpPr/>
          <p:nvPr/>
        </p:nvSpPr>
        <p:spPr>
          <a:xfrm>
            <a:off x="10602468" y="5123688"/>
            <a:ext cx="143255" cy="124968"/>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10797540" y="4821935"/>
            <a:ext cx="1121663" cy="967739"/>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0797540" y="4821935"/>
            <a:ext cx="1122045" cy="967740"/>
          </a:xfrm>
          <a:custGeom>
            <a:avLst/>
            <a:gdLst/>
            <a:ahLst/>
            <a:cxnLst/>
            <a:rect l="l" t="t" r="r" b="b"/>
            <a:pathLst>
              <a:path w="1122045" h="967739">
                <a:moveTo>
                  <a:pt x="0" y="483869"/>
                </a:moveTo>
                <a:lnTo>
                  <a:pt x="241934" y="0"/>
                </a:lnTo>
                <a:lnTo>
                  <a:pt x="879728" y="0"/>
                </a:lnTo>
                <a:lnTo>
                  <a:pt x="1121663" y="483869"/>
                </a:lnTo>
                <a:lnTo>
                  <a:pt x="879728" y="967739"/>
                </a:lnTo>
                <a:lnTo>
                  <a:pt x="241934" y="967739"/>
                </a:lnTo>
                <a:lnTo>
                  <a:pt x="0" y="483869"/>
                </a:lnTo>
                <a:close/>
              </a:path>
            </a:pathLst>
          </a:custGeom>
          <a:ln w="12192">
            <a:solidFill>
              <a:srgbClr val="9EC443"/>
            </a:solidFill>
          </a:ln>
        </p:spPr>
        <p:txBody>
          <a:bodyPr wrap="square" lIns="0" tIns="0" rIns="0" bIns="0" rtlCol="0"/>
          <a:lstStyle/>
          <a:p>
            <a:endParaRPr/>
          </a:p>
        </p:txBody>
      </p:sp>
      <p:sp>
        <p:nvSpPr>
          <p:cNvPr id="14" name="object 14"/>
          <p:cNvSpPr/>
          <p:nvPr/>
        </p:nvSpPr>
        <p:spPr>
          <a:xfrm>
            <a:off x="10820400" y="5244084"/>
            <a:ext cx="143255" cy="124968"/>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8884919" y="3761232"/>
            <a:ext cx="1122045" cy="969644"/>
          </a:xfrm>
          <a:custGeom>
            <a:avLst/>
            <a:gdLst/>
            <a:ahLst/>
            <a:cxnLst/>
            <a:rect l="l" t="t" r="r" b="b"/>
            <a:pathLst>
              <a:path w="1122045" h="969645">
                <a:moveTo>
                  <a:pt x="879348" y="0"/>
                </a:moveTo>
                <a:lnTo>
                  <a:pt x="242315" y="0"/>
                </a:lnTo>
                <a:lnTo>
                  <a:pt x="0" y="484632"/>
                </a:lnTo>
                <a:lnTo>
                  <a:pt x="242315" y="969264"/>
                </a:lnTo>
                <a:lnTo>
                  <a:pt x="879348" y="969264"/>
                </a:lnTo>
                <a:lnTo>
                  <a:pt x="1121663" y="484632"/>
                </a:lnTo>
                <a:lnTo>
                  <a:pt x="879348" y="0"/>
                </a:lnTo>
                <a:close/>
              </a:path>
            </a:pathLst>
          </a:custGeom>
          <a:solidFill>
            <a:srgbClr val="B6C796"/>
          </a:solidFill>
        </p:spPr>
        <p:txBody>
          <a:bodyPr wrap="square" lIns="0" tIns="0" rIns="0" bIns="0" rtlCol="0"/>
          <a:lstStyle/>
          <a:p>
            <a:endParaRPr/>
          </a:p>
        </p:txBody>
      </p:sp>
      <p:sp>
        <p:nvSpPr>
          <p:cNvPr id="16" name="object 16"/>
          <p:cNvSpPr/>
          <p:nvPr/>
        </p:nvSpPr>
        <p:spPr>
          <a:xfrm>
            <a:off x="8884919" y="3761232"/>
            <a:ext cx="1122045" cy="969644"/>
          </a:xfrm>
          <a:custGeom>
            <a:avLst/>
            <a:gdLst/>
            <a:ahLst/>
            <a:cxnLst/>
            <a:rect l="l" t="t" r="r" b="b"/>
            <a:pathLst>
              <a:path w="1122045" h="969645">
                <a:moveTo>
                  <a:pt x="0" y="484632"/>
                </a:moveTo>
                <a:lnTo>
                  <a:pt x="242315" y="0"/>
                </a:lnTo>
                <a:lnTo>
                  <a:pt x="879348" y="0"/>
                </a:lnTo>
                <a:lnTo>
                  <a:pt x="1121663" y="484632"/>
                </a:lnTo>
                <a:lnTo>
                  <a:pt x="879348" y="969264"/>
                </a:lnTo>
                <a:lnTo>
                  <a:pt x="242315" y="969264"/>
                </a:lnTo>
                <a:lnTo>
                  <a:pt x="0" y="484632"/>
                </a:lnTo>
                <a:close/>
              </a:path>
            </a:pathLst>
          </a:custGeom>
          <a:ln w="12192">
            <a:solidFill>
              <a:srgbClr val="B6C796"/>
            </a:solidFill>
          </a:ln>
        </p:spPr>
        <p:txBody>
          <a:bodyPr wrap="square" lIns="0" tIns="0" rIns="0" bIns="0" rtlCol="0"/>
          <a:lstStyle/>
          <a:p>
            <a:endParaRPr/>
          </a:p>
        </p:txBody>
      </p:sp>
      <p:sp>
        <p:nvSpPr>
          <p:cNvPr id="17" name="object 17"/>
          <p:cNvSpPr txBox="1"/>
          <p:nvPr/>
        </p:nvSpPr>
        <p:spPr>
          <a:xfrm>
            <a:off x="275795" y="0"/>
            <a:ext cx="11104068" cy="3707425"/>
          </a:xfrm>
          <a:prstGeom prst="rect">
            <a:avLst/>
          </a:prstGeom>
        </p:spPr>
        <p:txBody>
          <a:bodyPr vert="horz" wrap="square" lIns="0" tIns="186690" rIns="0" bIns="0" rtlCol="0">
            <a:spAutoFit/>
          </a:bodyPr>
          <a:lstStyle/>
          <a:p>
            <a:pPr marL="241300" indent="-228600">
              <a:lnSpc>
                <a:spcPct val="100000"/>
              </a:lnSpc>
              <a:spcBef>
                <a:spcPts val="1470"/>
              </a:spcBef>
              <a:buClr>
                <a:srgbClr val="86A91B"/>
              </a:buClr>
              <a:buChar char="▪"/>
              <a:tabLst>
                <a:tab pos="241300" algn="l"/>
              </a:tabLst>
            </a:pPr>
            <a:r>
              <a:rPr sz="2600" dirty="0">
                <a:latin typeface="Arial"/>
                <a:cs typeface="Arial"/>
              </a:rPr>
              <a:t>3</a:t>
            </a:r>
            <a:r>
              <a:rPr lang="en-US" sz="2600" dirty="0">
                <a:latin typeface="Arial"/>
                <a:cs typeface="Arial"/>
              </a:rPr>
              <a:t>,</a:t>
            </a:r>
            <a:r>
              <a:rPr sz="2600" dirty="0">
                <a:latin typeface="Arial"/>
                <a:cs typeface="Arial"/>
              </a:rPr>
              <a:t>000+ young workers report work-related injuries every year in Saskatchewan</a:t>
            </a:r>
          </a:p>
          <a:p>
            <a:pPr marL="241300" indent="-228600">
              <a:lnSpc>
                <a:spcPct val="100000"/>
              </a:lnSpc>
              <a:spcBef>
                <a:spcPts val="1375"/>
              </a:spcBef>
              <a:buClr>
                <a:srgbClr val="86A91B"/>
              </a:buClr>
              <a:buChar char="▪"/>
              <a:tabLst>
                <a:tab pos="241300" algn="l"/>
              </a:tabLst>
            </a:pPr>
            <a:r>
              <a:rPr sz="2600" dirty="0">
                <a:latin typeface="Arial"/>
                <a:cs typeface="Arial"/>
              </a:rPr>
              <a:t>1</a:t>
            </a:r>
            <a:r>
              <a:rPr lang="en-US" sz="2600" dirty="0">
                <a:latin typeface="Arial"/>
                <a:cs typeface="Arial"/>
              </a:rPr>
              <a:t>9</a:t>
            </a:r>
            <a:r>
              <a:rPr sz="2600" dirty="0">
                <a:latin typeface="Arial"/>
                <a:cs typeface="Arial"/>
              </a:rPr>
              <a:t>% of all injured workers are between the ages of 1</a:t>
            </a:r>
            <a:r>
              <a:rPr lang="en-US" sz="2600" dirty="0">
                <a:latin typeface="Arial"/>
                <a:cs typeface="Arial"/>
              </a:rPr>
              <a:t>4 and </a:t>
            </a:r>
            <a:r>
              <a:rPr sz="2600" dirty="0">
                <a:latin typeface="Arial"/>
                <a:cs typeface="Arial"/>
              </a:rPr>
              <a:t>24</a:t>
            </a:r>
          </a:p>
          <a:p>
            <a:pPr marL="241300" indent="-228600">
              <a:lnSpc>
                <a:spcPct val="100000"/>
              </a:lnSpc>
              <a:spcBef>
                <a:spcPts val="1365"/>
              </a:spcBef>
              <a:buClr>
                <a:srgbClr val="86A91B"/>
              </a:buClr>
              <a:buChar char="▪"/>
              <a:tabLst>
                <a:tab pos="241300" algn="l"/>
              </a:tabLst>
            </a:pPr>
            <a:r>
              <a:rPr sz="2600" dirty="0">
                <a:latin typeface="Arial"/>
                <a:cs typeface="Arial"/>
              </a:rPr>
              <a:t>Young workers are at greatest risk of injury during first </a:t>
            </a:r>
            <a:r>
              <a:rPr lang="en-US" sz="2600" dirty="0">
                <a:latin typeface="Arial"/>
                <a:cs typeface="Arial"/>
              </a:rPr>
              <a:t>six</a:t>
            </a:r>
            <a:r>
              <a:rPr sz="2600" dirty="0">
                <a:latin typeface="Arial"/>
                <a:cs typeface="Arial"/>
              </a:rPr>
              <a:t> months at work</a:t>
            </a:r>
            <a:endParaRPr lang="en-US" sz="2600" dirty="0">
              <a:latin typeface="Arial"/>
              <a:cs typeface="Arial"/>
            </a:endParaRPr>
          </a:p>
          <a:p>
            <a:pPr marL="241300" indent="-228600">
              <a:lnSpc>
                <a:spcPct val="100000"/>
              </a:lnSpc>
              <a:spcBef>
                <a:spcPts val="1365"/>
              </a:spcBef>
              <a:buClr>
                <a:srgbClr val="86A91B"/>
              </a:buClr>
              <a:buChar char="▪"/>
              <a:tabLst>
                <a:tab pos="241300" algn="l"/>
              </a:tabLst>
            </a:pPr>
            <a:r>
              <a:rPr sz="2600" dirty="0">
                <a:latin typeface="Arial"/>
                <a:cs typeface="Arial"/>
              </a:rPr>
              <a:t>On average, </a:t>
            </a:r>
            <a:r>
              <a:rPr lang="en-US" sz="2600" dirty="0">
                <a:latin typeface="Arial"/>
                <a:cs typeface="Arial"/>
              </a:rPr>
              <a:t>three</a:t>
            </a:r>
            <a:r>
              <a:rPr sz="2600" dirty="0">
                <a:latin typeface="Arial"/>
                <a:cs typeface="Arial"/>
              </a:rPr>
              <a:t> young people die on the job each year in Saskatchewan</a:t>
            </a:r>
          </a:p>
          <a:p>
            <a:pPr marL="241300" indent="-228600">
              <a:lnSpc>
                <a:spcPct val="100000"/>
              </a:lnSpc>
              <a:spcBef>
                <a:spcPts val="1370"/>
              </a:spcBef>
              <a:buClr>
                <a:srgbClr val="86A91B"/>
              </a:buClr>
              <a:buChar char="▪"/>
              <a:tabLst>
                <a:tab pos="241300" algn="l"/>
              </a:tabLst>
            </a:pPr>
            <a:r>
              <a:rPr sz="2600" dirty="0">
                <a:latin typeface="Arial"/>
                <a:cs typeface="Arial"/>
              </a:rPr>
              <a:t>The most frequent injuries occur to the hands, back, and legs</a:t>
            </a:r>
            <a:endParaRPr sz="2600" dirty="0">
              <a:latin typeface="Calibri"/>
              <a:cs typeface="Calibri"/>
            </a:endParaRPr>
          </a:p>
        </p:txBody>
      </p:sp>
      <p:sp>
        <p:nvSpPr>
          <p:cNvPr id="18" name="object 18"/>
          <p:cNvSpPr/>
          <p:nvPr/>
        </p:nvSpPr>
        <p:spPr>
          <a:xfrm>
            <a:off x="9639300" y="3776471"/>
            <a:ext cx="143255" cy="126491"/>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9839326" y="3231261"/>
            <a:ext cx="1123187" cy="969264"/>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9840468" y="3232404"/>
            <a:ext cx="1123315" cy="969644"/>
          </a:xfrm>
          <a:custGeom>
            <a:avLst/>
            <a:gdLst/>
            <a:ahLst/>
            <a:cxnLst/>
            <a:rect l="l" t="t" r="r" b="b"/>
            <a:pathLst>
              <a:path w="1123315" h="969645">
                <a:moveTo>
                  <a:pt x="0" y="484632"/>
                </a:moveTo>
                <a:lnTo>
                  <a:pt x="242315" y="0"/>
                </a:lnTo>
                <a:lnTo>
                  <a:pt x="880872" y="0"/>
                </a:lnTo>
                <a:lnTo>
                  <a:pt x="1123187" y="484632"/>
                </a:lnTo>
                <a:lnTo>
                  <a:pt x="880872" y="969264"/>
                </a:lnTo>
                <a:lnTo>
                  <a:pt x="242315" y="969264"/>
                </a:lnTo>
                <a:lnTo>
                  <a:pt x="0" y="484632"/>
                </a:lnTo>
                <a:close/>
              </a:path>
            </a:pathLst>
          </a:custGeom>
          <a:ln w="12192">
            <a:solidFill>
              <a:srgbClr val="B6C796"/>
            </a:solidFill>
          </a:ln>
        </p:spPr>
        <p:txBody>
          <a:bodyPr wrap="square" lIns="0" tIns="0" rIns="0" bIns="0" rtlCol="0"/>
          <a:lstStyle/>
          <a:p>
            <a:endParaRPr/>
          </a:p>
        </p:txBody>
      </p:sp>
      <p:sp>
        <p:nvSpPr>
          <p:cNvPr id="21" name="object 21"/>
          <p:cNvSpPr/>
          <p:nvPr/>
        </p:nvSpPr>
        <p:spPr>
          <a:xfrm>
            <a:off x="9867900" y="3651503"/>
            <a:ext cx="143255" cy="126491"/>
          </a:xfrm>
          <a:prstGeom prst="rect">
            <a:avLst/>
          </a:prstGeom>
          <a:blipFill>
            <a:blip r:embed="rId9" cstate="print"/>
            <a:stretch>
              <a:fillRect/>
            </a:stretch>
          </a:blipFill>
        </p:spPr>
        <p:txBody>
          <a:bodyPr wrap="square" lIns="0" tIns="0" rIns="0" bIns="0" rtlCol="0"/>
          <a:lstStyle/>
          <a:p>
            <a:endParaRPr/>
          </a:p>
        </p:txBody>
      </p:sp>
      <p:sp>
        <p:nvSpPr>
          <p:cNvPr id="22" name="object 22"/>
          <p:cNvSpPr/>
          <p:nvPr/>
        </p:nvSpPr>
        <p:spPr>
          <a:xfrm>
            <a:off x="483108" y="3863340"/>
            <a:ext cx="2189988" cy="2714244"/>
          </a:xfrm>
          <a:prstGeom prst="rect">
            <a:avLst/>
          </a:prstGeom>
          <a:blipFill>
            <a:blip r:embed="rId10" cstate="print"/>
            <a:stretch>
              <a:fillRect/>
            </a:stretch>
          </a:blipFill>
        </p:spPr>
        <p:txBody>
          <a:bodyPr wrap="square" lIns="0" tIns="0" rIns="0" bIns="0" rtlCol="0"/>
          <a:lstStyle/>
          <a:p>
            <a:endParaRPr/>
          </a:p>
        </p:txBody>
      </p:sp>
      <p:sp>
        <p:nvSpPr>
          <p:cNvPr id="23" name="TextBox 22"/>
          <p:cNvSpPr txBox="1"/>
          <p:nvPr/>
        </p:nvSpPr>
        <p:spPr>
          <a:xfrm>
            <a:off x="9093036" y="3918808"/>
            <a:ext cx="750058"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Legs</a:t>
            </a:r>
          </a:p>
          <a:p>
            <a:r>
              <a:rPr lang="en-US" dirty="0">
                <a:latin typeface="Arial" panose="020B0604020202020204" pitchFamily="34" charset="0"/>
                <a:cs typeface="Arial" panose="020B0604020202020204" pitchFamily="34" charset="0"/>
              </a:rPr>
              <a:t>12%</a:t>
            </a:r>
          </a:p>
        </p:txBody>
      </p:sp>
      <p:sp>
        <p:nvSpPr>
          <p:cNvPr id="24" name="TextBox 23"/>
          <p:cNvSpPr txBox="1"/>
          <p:nvPr/>
        </p:nvSpPr>
        <p:spPr>
          <a:xfrm>
            <a:off x="10042586" y="4452288"/>
            <a:ext cx="753810"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Hand</a:t>
            </a:r>
          </a:p>
          <a:p>
            <a:r>
              <a:rPr lang="en-US" dirty="0">
                <a:latin typeface="Arial" panose="020B0604020202020204" pitchFamily="34" charset="0"/>
                <a:cs typeface="Arial" panose="020B0604020202020204" pitchFamily="34" charset="0"/>
              </a:rPr>
              <a:t>30%</a:t>
            </a:r>
          </a:p>
        </p:txBody>
      </p:sp>
      <p:sp>
        <p:nvSpPr>
          <p:cNvPr id="25" name="TextBox 24"/>
          <p:cNvSpPr txBox="1"/>
          <p:nvPr/>
        </p:nvSpPr>
        <p:spPr>
          <a:xfrm>
            <a:off x="9136857" y="4982638"/>
            <a:ext cx="738342"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Back</a:t>
            </a:r>
          </a:p>
          <a:p>
            <a:r>
              <a:rPr lang="en-US" dirty="0">
                <a:latin typeface="Arial" panose="020B0604020202020204" pitchFamily="34" charset="0"/>
                <a:cs typeface="Arial" panose="020B0604020202020204" pitchFamily="34" charset="0"/>
              </a:rPr>
              <a:t>12%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BEBEBE"/>
            </a:solidFill>
          </a:ln>
        </p:spPr>
        <p:txBody>
          <a:bodyPr wrap="square" lIns="0" tIns="0" rIns="0" bIns="0" rtlCol="0"/>
          <a:lstStyle/>
          <a:p>
            <a:endParaRPr/>
          </a:p>
        </p:txBody>
      </p:sp>
      <p:sp>
        <p:nvSpPr>
          <p:cNvPr id="3" name="object 3"/>
          <p:cNvSpPr/>
          <p:nvPr/>
        </p:nvSpPr>
        <p:spPr>
          <a:xfrm>
            <a:off x="7424928" y="3681984"/>
            <a:ext cx="4763770" cy="3176905"/>
          </a:xfrm>
          <a:custGeom>
            <a:avLst/>
            <a:gdLst/>
            <a:ahLst/>
            <a:cxnLst/>
            <a:rect l="l" t="t" r="r" b="b"/>
            <a:pathLst>
              <a:path w="4763770" h="3176904">
                <a:moveTo>
                  <a:pt x="4763516" y="0"/>
                </a:moveTo>
                <a:lnTo>
                  <a:pt x="0" y="3176586"/>
                </a:lnTo>
              </a:path>
            </a:pathLst>
          </a:custGeom>
          <a:ln w="9144">
            <a:solidFill>
              <a:srgbClr val="D9D9D9"/>
            </a:solidFill>
          </a:ln>
        </p:spPr>
        <p:txBody>
          <a:bodyPr wrap="square" lIns="0" tIns="0" rIns="0" bIns="0" rtlCol="0"/>
          <a:lstStyle/>
          <a:p>
            <a:endParaRPr/>
          </a:p>
        </p:txBody>
      </p:sp>
      <p:sp>
        <p:nvSpPr>
          <p:cNvPr id="4" name="object 4"/>
          <p:cNvSpPr/>
          <p:nvPr/>
        </p:nvSpPr>
        <p:spPr>
          <a:xfrm>
            <a:off x="9182100" y="0"/>
            <a:ext cx="3007360" cy="6858000"/>
          </a:xfrm>
          <a:custGeom>
            <a:avLst/>
            <a:gdLst/>
            <a:ahLst/>
            <a:cxnLst/>
            <a:rect l="l" t="t" r="r" b="b"/>
            <a:pathLst>
              <a:path w="3007359" h="6858000">
                <a:moveTo>
                  <a:pt x="3006851" y="0"/>
                </a:moveTo>
                <a:lnTo>
                  <a:pt x="2042483" y="0"/>
                </a:lnTo>
                <a:lnTo>
                  <a:pt x="0" y="6857996"/>
                </a:lnTo>
                <a:lnTo>
                  <a:pt x="3006851" y="6857996"/>
                </a:lnTo>
                <a:lnTo>
                  <a:pt x="3006851" y="0"/>
                </a:lnTo>
                <a:close/>
              </a:path>
            </a:pathLst>
          </a:custGeom>
          <a:solidFill>
            <a:srgbClr val="90C225">
              <a:alpha val="30195"/>
            </a:srgbClr>
          </a:solidFill>
        </p:spPr>
        <p:txBody>
          <a:bodyPr wrap="square" lIns="0" tIns="0" rIns="0" bIns="0" rtlCol="0"/>
          <a:lstStyle/>
          <a:p>
            <a:endParaRPr/>
          </a:p>
        </p:txBody>
      </p:sp>
      <p:sp>
        <p:nvSpPr>
          <p:cNvPr id="5" name="object 5"/>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90C225">
              <a:alpha val="19999"/>
            </a:srgbClr>
          </a:solidFill>
        </p:spPr>
        <p:txBody>
          <a:bodyPr wrap="square" lIns="0" tIns="0" rIns="0" bIns="0" rtlCol="0"/>
          <a:lstStyle/>
          <a:p>
            <a:endParaRPr/>
          </a:p>
        </p:txBody>
      </p:sp>
      <p:sp>
        <p:nvSpPr>
          <p:cNvPr id="6" name="object 6"/>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539F20">
              <a:alpha val="72155"/>
            </a:srgbClr>
          </a:solidFill>
        </p:spPr>
        <p:txBody>
          <a:bodyPr wrap="square" lIns="0" tIns="0" rIns="0" bIns="0" rtlCol="0"/>
          <a:lstStyle/>
          <a:p>
            <a:endParaRPr/>
          </a:p>
        </p:txBody>
      </p:sp>
      <p:sp>
        <p:nvSpPr>
          <p:cNvPr id="7" name="object 7"/>
          <p:cNvSpPr/>
          <p:nvPr/>
        </p:nvSpPr>
        <p:spPr>
          <a:xfrm>
            <a:off x="9337790" y="0"/>
            <a:ext cx="2851785" cy="6858000"/>
          </a:xfrm>
          <a:custGeom>
            <a:avLst/>
            <a:gdLst/>
            <a:ahLst/>
            <a:cxnLst/>
            <a:rect l="l" t="t" r="r" b="b"/>
            <a:pathLst>
              <a:path w="2851784" h="6858000">
                <a:moveTo>
                  <a:pt x="2851161" y="0"/>
                </a:moveTo>
                <a:lnTo>
                  <a:pt x="0" y="0"/>
                </a:lnTo>
                <a:lnTo>
                  <a:pt x="2467621" y="6857996"/>
                </a:lnTo>
                <a:lnTo>
                  <a:pt x="2851161" y="6857996"/>
                </a:lnTo>
                <a:lnTo>
                  <a:pt x="2851161" y="0"/>
                </a:lnTo>
                <a:close/>
              </a:path>
            </a:pathLst>
          </a:custGeom>
          <a:solidFill>
            <a:srgbClr val="3E7818">
              <a:alpha val="70195"/>
            </a:srgbClr>
          </a:solidFill>
        </p:spPr>
        <p:txBody>
          <a:bodyPr wrap="square" lIns="0" tIns="0" rIns="0" bIns="0" rtlCol="0"/>
          <a:lstStyle/>
          <a:p>
            <a:endParaRPr/>
          </a:p>
        </p:txBody>
      </p:sp>
      <p:sp>
        <p:nvSpPr>
          <p:cNvPr id="8" name="object 8"/>
          <p:cNvSpPr/>
          <p:nvPr/>
        </p:nvSpPr>
        <p:spPr>
          <a:xfrm>
            <a:off x="10898124" y="0"/>
            <a:ext cx="1290955" cy="6858000"/>
          </a:xfrm>
          <a:custGeom>
            <a:avLst/>
            <a:gdLst/>
            <a:ahLst/>
            <a:cxnLst/>
            <a:rect l="l" t="t" r="r" b="b"/>
            <a:pathLst>
              <a:path w="1290954" h="6858000">
                <a:moveTo>
                  <a:pt x="1290827" y="0"/>
                </a:moveTo>
                <a:lnTo>
                  <a:pt x="1018959" y="0"/>
                </a:lnTo>
                <a:lnTo>
                  <a:pt x="0" y="6857996"/>
                </a:lnTo>
                <a:lnTo>
                  <a:pt x="1290827" y="6857996"/>
                </a:lnTo>
                <a:lnTo>
                  <a:pt x="1290827" y="0"/>
                </a:lnTo>
                <a:close/>
              </a:path>
            </a:pathLst>
          </a:custGeom>
          <a:solidFill>
            <a:srgbClr val="C0E374">
              <a:alpha val="70195"/>
            </a:srgbClr>
          </a:solidFill>
        </p:spPr>
        <p:txBody>
          <a:bodyPr wrap="square" lIns="0" tIns="0" rIns="0" bIns="0" rtlCol="0"/>
          <a:lstStyle/>
          <a:p>
            <a:endParaRPr/>
          </a:p>
        </p:txBody>
      </p:sp>
      <p:sp>
        <p:nvSpPr>
          <p:cNvPr id="9" name="object 9"/>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90C225">
              <a:alpha val="65097"/>
            </a:srgbClr>
          </a:solidFill>
        </p:spPr>
        <p:txBody>
          <a:bodyPr wrap="square" lIns="0" tIns="0" rIns="0" bIns="0" rtlCol="0"/>
          <a:lstStyle/>
          <a:p>
            <a:endParaRPr/>
          </a:p>
        </p:txBody>
      </p:sp>
      <p:sp>
        <p:nvSpPr>
          <p:cNvPr id="10" name="object 10"/>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90C225">
              <a:alpha val="79998"/>
            </a:srgbClr>
          </a:solidFill>
        </p:spPr>
        <p:txBody>
          <a:bodyPr wrap="square" lIns="0" tIns="0" rIns="0" bIns="0" rtlCol="0"/>
          <a:lstStyle/>
          <a:p>
            <a:endParaRPr/>
          </a:p>
        </p:txBody>
      </p:sp>
      <p:sp>
        <p:nvSpPr>
          <p:cNvPr id="11" name="object 11"/>
          <p:cNvSpPr/>
          <p:nvPr/>
        </p:nvSpPr>
        <p:spPr>
          <a:xfrm>
            <a:off x="0" y="0"/>
            <a:ext cx="843280" cy="5666740"/>
          </a:xfrm>
          <a:custGeom>
            <a:avLst/>
            <a:gdLst/>
            <a:ahLst/>
            <a:cxnLst/>
            <a:rect l="l" t="t" r="r" b="b"/>
            <a:pathLst>
              <a:path w="843280" h="5666740">
                <a:moveTo>
                  <a:pt x="842772" y="0"/>
                </a:moveTo>
                <a:lnTo>
                  <a:pt x="0" y="0"/>
                </a:lnTo>
                <a:lnTo>
                  <a:pt x="0" y="5666232"/>
                </a:lnTo>
                <a:lnTo>
                  <a:pt x="842772" y="0"/>
                </a:lnTo>
                <a:close/>
              </a:path>
            </a:pathLst>
          </a:custGeom>
          <a:solidFill>
            <a:srgbClr val="90C225">
              <a:alpha val="85096"/>
            </a:srgbClr>
          </a:solidFill>
        </p:spPr>
        <p:txBody>
          <a:bodyPr wrap="square" lIns="0" tIns="0" rIns="0" bIns="0" rtlCol="0"/>
          <a:lstStyle/>
          <a:p>
            <a:endParaRPr/>
          </a:p>
        </p:txBody>
      </p:sp>
      <p:sp>
        <p:nvSpPr>
          <p:cNvPr id="12" name="object 12"/>
          <p:cNvSpPr/>
          <p:nvPr/>
        </p:nvSpPr>
        <p:spPr>
          <a:xfrm>
            <a:off x="6263640" y="1210563"/>
            <a:ext cx="3469093" cy="2738869"/>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522731" y="2112264"/>
            <a:ext cx="3081527" cy="3674364"/>
          </a:xfrm>
          <a:prstGeom prst="rect">
            <a:avLst/>
          </a:prstGeom>
          <a:blipFill>
            <a:blip r:embed="rId4" cstate="print"/>
            <a:stretch>
              <a:fillRect/>
            </a:stretch>
          </a:blipFill>
        </p:spPr>
        <p:txBody>
          <a:bodyPr wrap="square" lIns="0" tIns="0" rIns="0" bIns="0" rtlCol="0"/>
          <a:lstStyle/>
          <a:p>
            <a:endParaRPr/>
          </a:p>
        </p:txBody>
      </p:sp>
      <p:sp>
        <p:nvSpPr>
          <p:cNvPr id="16" name="object 16"/>
          <p:cNvSpPr txBox="1"/>
          <p:nvPr/>
        </p:nvSpPr>
        <p:spPr>
          <a:xfrm>
            <a:off x="998970" y="274279"/>
            <a:ext cx="8335801" cy="1059906"/>
          </a:xfrm>
          <a:prstGeom prst="rect">
            <a:avLst/>
          </a:prstGeom>
        </p:spPr>
        <p:txBody>
          <a:bodyPr vert="horz" wrap="square" lIns="0" tIns="13335" rIns="0" bIns="0" rtlCol="0">
            <a:spAutoFit/>
          </a:bodyPr>
          <a:lstStyle/>
          <a:p>
            <a:pPr marL="12700">
              <a:lnSpc>
                <a:spcPct val="100000"/>
              </a:lnSpc>
              <a:spcBef>
                <a:spcPts val="105"/>
              </a:spcBef>
            </a:pPr>
            <a:r>
              <a:rPr sz="3400" dirty="0">
                <a:latin typeface="Arial"/>
                <a:cs typeface="Arial"/>
              </a:rPr>
              <a:t>Which industry do you think has the highest number</a:t>
            </a:r>
            <a:r>
              <a:rPr lang="en-US" sz="3400" dirty="0">
                <a:latin typeface="Arial"/>
                <a:cs typeface="Arial"/>
              </a:rPr>
              <a:t> </a:t>
            </a:r>
            <a:r>
              <a:rPr sz="3400" dirty="0">
                <a:latin typeface="Arial"/>
                <a:cs typeface="Arial"/>
              </a:rPr>
              <a:t>of young </a:t>
            </a:r>
            <a:r>
              <a:rPr lang="en-US" sz="3400" dirty="0">
                <a:latin typeface="Arial"/>
                <a:cs typeface="Arial"/>
              </a:rPr>
              <a:t>w</a:t>
            </a:r>
            <a:r>
              <a:rPr sz="3400" dirty="0">
                <a:latin typeface="Arial"/>
                <a:cs typeface="Arial"/>
              </a:rPr>
              <a:t>orker injuries?</a:t>
            </a:r>
          </a:p>
        </p:txBody>
      </p:sp>
      <p:sp>
        <p:nvSpPr>
          <p:cNvPr id="17" name="object 17"/>
          <p:cNvSpPr/>
          <p:nvPr/>
        </p:nvSpPr>
        <p:spPr>
          <a:xfrm>
            <a:off x="3934967" y="3744467"/>
            <a:ext cx="2924556" cy="2982468"/>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583679"/>
            <a:ext cx="12192000" cy="274320"/>
          </a:xfrm>
          <a:custGeom>
            <a:avLst/>
            <a:gdLst/>
            <a:ahLst/>
            <a:cxnLst/>
            <a:rect l="l" t="t" r="r" b="b"/>
            <a:pathLst>
              <a:path w="12192000" h="274320">
                <a:moveTo>
                  <a:pt x="0" y="274319"/>
                </a:moveTo>
                <a:lnTo>
                  <a:pt x="12192000" y="274319"/>
                </a:lnTo>
                <a:lnTo>
                  <a:pt x="12192000" y="0"/>
                </a:lnTo>
                <a:lnTo>
                  <a:pt x="0" y="0"/>
                </a:lnTo>
                <a:lnTo>
                  <a:pt x="0" y="274319"/>
                </a:lnTo>
                <a:close/>
              </a:path>
            </a:pathLst>
          </a:custGeom>
          <a:solidFill>
            <a:srgbClr val="86A91B"/>
          </a:solidFill>
        </p:spPr>
        <p:txBody>
          <a:bodyPr wrap="square" lIns="0" tIns="0" rIns="0" bIns="0" rtlCol="0"/>
          <a:lstStyle/>
          <a:p>
            <a:endParaRPr/>
          </a:p>
        </p:txBody>
      </p:sp>
      <p:sp>
        <p:nvSpPr>
          <p:cNvPr id="4" name="object 4"/>
          <p:cNvSpPr txBox="1">
            <a:spLocks noGrp="1"/>
          </p:cNvSpPr>
          <p:nvPr>
            <p:ph type="title"/>
          </p:nvPr>
        </p:nvSpPr>
        <p:spPr>
          <a:xfrm>
            <a:off x="283870" y="376250"/>
            <a:ext cx="11755729" cy="489878"/>
          </a:xfrm>
          <a:prstGeom prst="rect">
            <a:avLst/>
          </a:prstGeom>
        </p:spPr>
        <p:txBody>
          <a:bodyPr vert="horz" wrap="square" lIns="0" tIns="12700" rIns="0" bIns="0" rtlCol="0">
            <a:spAutoFit/>
          </a:bodyPr>
          <a:lstStyle/>
          <a:p>
            <a:pPr marL="12700">
              <a:lnSpc>
                <a:spcPct val="100000"/>
              </a:lnSpc>
              <a:spcBef>
                <a:spcPts val="100"/>
              </a:spcBef>
            </a:pPr>
            <a:r>
              <a:rPr sz="3100" dirty="0"/>
              <a:t>YOUNG WORKER INJURY CLAIMS BY INDUSTRY (201</a:t>
            </a:r>
            <a:r>
              <a:rPr lang="en-US" sz="3100" dirty="0"/>
              <a:t>5-2017</a:t>
            </a:r>
            <a:r>
              <a:rPr sz="3100" dirty="0"/>
              <a:t>)</a:t>
            </a:r>
          </a:p>
        </p:txBody>
      </p:sp>
      <p:sp>
        <p:nvSpPr>
          <p:cNvPr id="5" name="object 5"/>
          <p:cNvSpPr/>
          <p:nvPr/>
        </p:nvSpPr>
        <p:spPr>
          <a:xfrm>
            <a:off x="9945623" y="5484876"/>
            <a:ext cx="1705610" cy="0"/>
          </a:xfrm>
          <a:custGeom>
            <a:avLst/>
            <a:gdLst/>
            <a:ahLst/>
            <a:cxnLst/>
            <a:rect l="l" t="t" r="r" b="b"/>
            <a:pathLst>
              <a:path w="1705609">
                <a:moveTo>
                  <a:pt x="0" y="0"/>
                </a:moveTo>
                <a:lnTo>
                  <a:pt x="1705355" y="0"/>
                </a:lnTo>
              </a:path>
            </a:pathLst>
          </a:custGeom>
          <a:ln w="9143">
            <a:solidFill>
              <a:srgbClr val="E6E6E6"/>
            </a:solidFill>
          </a:ln>
        </p:spPr>
        <p:txBody>
          <a:bodyPr wrap="square" lIns="0" tIns="0" rIns="0" bIns="0" rtlCol="0"/>
          <a:lstStyle/>
          <a:p>
            <a:endParaRPr/>
          </a:p>
        </p:txBody>
      </p:sp>
      <p:sp>
        <p:nvSpPr>
          <p:cNvPr id="6" name="object 6"/>
          <p:cNvSpPr/>
          <p:nvPr/>
        </p:nvSpPr>
        <p:spPr>
          <a:xfrm>
            <a:off x="7967471" y="5484876"/>
            <a:ext cx="421005" cy="0"/>
          </a:xfrm>
          <a:custGeom>
            <a:avLst/>
            <a:gdLst/>
            <a:ahLst/>
            <a:cxnLst/>
            <a:rect l="l" t="t" r="r" b="b"/>
            <a:pathLst>
              <a:path w="421004">
                <a:moveTo>
                  <a:pt x="0" y="0"/>
                </a:moveTo>
                <a:lnTo>
                  <a:pt x="420624" y="0"/>
                </a:lnTo>
              </a:path>
            </a:pathLst>
          </a:custGeom>
          <a:ln w="9143">
            <a:solidFill>
              <a:srgbClr val="E6E6E6"/>
            </a:solidFill>
          </a:ln>
        </p:spPr>
        <p:txBody>
          <a:bodyPr wrap="square" lIns="0" tIns="0" rIns="0" bIns="0" rtlCol="0"/>
          <a:lstStyle/>
          <a:p>
            <a:endParaRPr/>
          </a:p>
        </p:txBody>
      </p:sp>
      <p:sp>
        <p:nvSpPr>
          <p:cNvPr id="7" name="object 7"/>
          <p:cNvSpPr/>
          <p:nvPr/>
        </p:nvSpPr>
        <p:spPr>
          <a:xfrm>
            <a:off x="5987796" y="5484876"/>
            <a:ext cx="421005" cy="0"/>
          </a:xfrm>
          <a:custGeom>
            <a:avLst/>
            <a:gdLst/>
            <a:ahLst/>
            <a:cxnLst/>
            <a:rect l="l" t="t" r="r" b="b"/>
            <a:pathLst>
              <a:path w="421004">
                <a:moveTo>
                  <a:pt x="0" y="0"/>
                </a:moveTo>
                <a:lnTo>
                  <a:pt x="420624" y="0"/>
                </a:lnTo>
              </a:path>
            </a:pathLst>
          </a:custGeom>
          <a:ln w="9143">
            <a:solidFill>
              <a:srgbClr val="E6E6E6"/>
            </a:solidFill>
          </a:ln>
        </p:spPr>
        <p:txBody>
          <a:bodyPr wrap="square" lIns="0" tIns="0" rIns="0" bIns="0" rtlCol="0"/>
          <a:lstStyle/>
          <a:p>
            <a:endParaRPr/>
          </a:p>
        </p:txBody>
      </p:sp>
      <p:sp>
        <p:nvSpPr>
          <p:cNvPr id="8" name="object 8"/>
          <p:cNvSpPr/>
          <p:nvPr/>
        </p:nvSpPr>
        <p:spPr>
          <a:xfrm>
            <a:off x="4009644" y="5484876"/>
            <a:ext cx="421005" cy="0"/>
          </a:xfrm>
          <a:custGeom>
            <a:avLst/>
            <a:gdLst/>
            <a:ahLst/>
            <a:cxnLst/>
            <a:rect l="l" t="t" r="r" b="b"/>
            <a:pathLst>
              <a:path w="421004">
                <a:moveTo>
                  <a:pt x="0" y="0"/>
                </a:moveTo>
                <a:lnTo>
                  <a:pt x="420623" y="0"/>
                </a:lnTo>
              </a:path>
            </a:pathLst>
          </a:custGeom>
          <a:ln w="9143">
            <a:solidFill>
              <a:srgbClr val="E6E6E6"/>
            </a:solidFill>
          </a:ln>
        </p:spPr>
        <p:txBody>
          <a:bodyPr wrap="square" lIns="0" tIns="0" rIns="0" bIns="0" rtlCol="0"/>
          <a:lstStyle/>
          <a:p>
            <a:endParaRPr/>
          </a:p>
        </p:txBody>
      </p:sp>
      <p:sp>
        <p:nvSpPr>
          <p:cNvPr id="9" name="object 9"/>
          <p:cNvSpPr/>
          <p:nvPr/>
        </p:nvSpPr>
        <p:spPr>
          <a:xfrm>
            <a:off x="745236" y="5484876"/>
            <a:ext cx="1706880" cy="0"/>
          </a:xfrm>
          <a:custGeom>
            <a:avLst/>
            <a:gdLst/>
            <a:ahLst/>
            <a:cxnLst/>
            <a:rect l="l" t="t" r="r" b="b"/>
            <a:pathLst>
              <a:path w="1706880">
                <a:moveTo>
                  <a:pt x="0" y="0"/>
                </a:moveTo>
                <a:lnTo>
                  <a:pt x="1706880" y="0"/>
                </a:lnTo>
              </a:path>
            </a:pathLst>
          </a:custGeom>
          <a:ln w="9143">
            <a:solidFill>
              <a:srgbClr val="E6E6E6"/>
            </a:solidFill>
          </a:ln>
        </p:spPr>
        <p:txBody>
          <a:bodyPr wrap="square" lIns="0" tIns="0" rIns="0" bIns="0" rtlCol="0"/>
          <a:lstStyle/>
          <a:p>
            <a:endParaRPr/>
          </a:p>
        </p:txBody>
      </p:sp>
      <p:sp>
        <p:nvSpPr>
          <p:cNvPr id="10" name="object 10"/>
          <p:cNvSpPr/>
          <p:nvPr/>
        </p:nvSpPr>
        <p:spPr>
          <a:xfrm>
            <a:off x="9945623" y="5000244"/>
            <a:ext cx="1705610" cy="0"/>
          </a:xfrm>
          <a:custGeom>
            <a:avLst/>
            <a:gdLst/>
            <a:ahLst/>
            <a:cxnLst/>
            <a:rect l="l" t="t" r="r" b="b"/>
            <a:pathLst>
              <a:path w="1705609">
                <a:moveTo>
                  <a:pt x="0" y="0"/>
                </a:moveTo>
                <a:lnTo>
                  <a:pt x="1705355" y="0"/>
                </a:lnTo>
              </a:path>
            </a:pathLst>
          </a:custGeom>
          <a:ln w="9144">
            <a:solidFill>
              <a:srgbClr val="E6E6E6"/>
            </a:solidFill>
          </a:ln>
        </p:spPr>
        <p:txBody>
          <a:bodyPr wrap="square" lIns="0" tIns="0" rIns="0" bIns="0" rtlCol="0"/>
          <a:lstStyle/>
          <a:p>
            <a:endParaRPr/>
          </a:p>
        </p:txBody>
      </p:sp>
      <p:sp>
        <p:nvSpPr>
          <p:cNvPr id="11" name="object 11"/>
          <p:cNvSpPr/>
          <p:nvPr/>
        </p:nvSpPr>
        <p:spPr>
          <a:xfrm>
            <a:off x="7967471" y="5000244"/>
            <a:ext cx="421005" cy="0"/>
          </a:xfrm>
          <a:custGeom>
            <a:avLst/>
            <a:gdLst/>
            <a:ahLst/>
            <a:cxnLst/>
            <a:rect l="l" t="t" r="r" b="b"/>
            <a:pathLst>
              <a:path w="421004">
                <a:moveTo>
                  <a:pt x="0" y="0"/>
                </a:moveTo>
                <a:lnTo>
                  <a:pt x="420624" y="0"/>
                </a:lnTo>
              </a:path>
            </a:pathLst>
          </a:custGeom>
          <a:ln w="9144">
            <a:solidFill>
              <a:srgbClr val="E6E6E6"/>
            </a:solidFill>
          </a:ln>
        </p:spPr>
        <p:txBody>
          <a:bodyPr wrap="square" lIns="0" tIns="0" rIns="0" bIns="0" rtlCol="0"/>
          <a:lstStyle/>
          <a:p>
            <a:endParaRPr/>
          </a:p>
        </p:txBody>
      </p:sp>
      <p:sp>
        <p:nvSpPr>
          <p:cNvPr id="12" name="object 12"/>
          <p:cNvSpPr/>
          <p:nvPr/>
        </p:nvSpPr>
        <p:spPr>
          <a:xfrm>
            <a:off x="5987796" y="5000244"/>
            <a:ext cx="421005" cy="0"/>
          </a:xfrm>
          <a:custGeom>
            <a:avLst/>
            <a:gdLst/>
            <a:ahLst/>
            <a:cxnLst/>
            <a:rect l="l" t="t" r="r" b="b"/>
            <a:pathLst>
              <a:path w="421004">
                <a:moveTo>
                  <a:pt x="0" y="0"/>
                </a:moveTo>
                <a:lnTo>
                  <a:pt x="420624" y="0"/>
                </a:lnTo>
              </a:path>
            </a:pathLst>
          </a:custGeom>
          <a:ln w="9144">
            <a:solidFill>
              <a:srgbClr val="E6E6E6"/>
            </a:solidFill>
          </a:ln>
        </p:spPr>
        <p:txBody>
          <a:bodyPr wrap="square" lIns="0" tIns="0" rIns="0" bIns="0" rtlCol="0"/>
          <a:lstStyle/>
          <a:p>
            <a:endParaRPr/>
          </a:p>
        </p:txBody>
      </p:sp>
      <p:sp>
        <p:nvSpPr>
          <p:cNvPr id="13" name="object 13"/>
          <p:cNvSpPr/>
          <p:nvPr/>
        </p:nvSpPr>
        <p:spPr>
          <a:xfrm>
            <a:off x="4009644" y="5000244"/>
            <a:ext cx="421005" cy="0"/>
          </a:xfrm>
          <a:custGeom>
            <a:avLst/>
            <a:gdLst/>
            <a:ahLst/>
            <a:cxnLst/>
            <a:rect l="l" t="t" r="r" b="b"/>
            <a:pathLst>
              <a:path w="421004">
                <a:moveTo>
                  <a:pt x="0" y="0"/>
                </a:moveTo>
                <a:lnTo>
                  <a:pt x="420623" y="0"/>
                </a:lnTo>
              </a:path>
            </a:pathLst>
          </a:custGeom>
          <a:ln w="9144">
            <a:solidFill>
              <a:srgbClr val="E6E6E6"/>
            </a:solidFill>
          </a:ln>
        </p:spPr>
        <p:txBody>
          <a:bodyPr wrap="square" lIns="0" tIns="0" rIns="0" bIns="0" rtlCol="0"/>
          <a:lstStyle/>
          <a:p>
            <a:endParaRPr/>
          </a:p>
        </p:txBody>
      </p:sp>
      <p:sp>
        <p:nvSpPr>
          <p:cNvPr id="14" name="object 14"/>
          <p:cNvSpPr/>
          <p:nvPr/>
        </p:nvSpPr>
        <p:spPr>
          <a:xfrm>
            <a:off x="745236" y="5000244"/>
            <a:ext cx="1706880" cy="0"/>
          </a:xfrm>
          <a:custGeom>
            <a:avLst/>
            <a:gdLst/>
            <a:ahLst/>
            <a:cxnLst/>
            <a:rect l="l" t="t" r="r" b="b"/>
            <a:pathLst>
              <a:path w="1706880">
                <a:moveTo>
                  <a:pt x="0" y="0"/>
                </a:moveTo>
                <a:lnTo>
                  <a:pt x="1706880" y="0"/>
                </a:lnTo>
              </a:path>
            </a:pathLst>
          </a:custGeom>
          <a:ln w="9144">
            <a:solidFill>
              <a:srgbClr val="E6E6E6"/>
            </a:solidFill>
          </a:ln>
        </p:spPr>
        <p:txBody>
          <a:bodyPr wrap="square" lIns="0" tIns="0" rIns="0" bIns="0" rtlCol="0"/>
          <a:lstStyle/>
          <a:p>
            <a:endParaRPr/>
          </a:p>
        </p:txBody>
      </p:sp>
      <p:sp>
        <p:nvSpPr>
          <p:cNvPr id="15" name="object 15"/>
          <p:cNvSpPr/>
          <p:nvPr/>
        </p:nvSpPr>
        <p:spPr>
          <a:xfrm>
            <a:off x="9945623" y="4514088"/>
            <a:ext cx="1705610" cy="0"/>
          </a:xfrm>
          <a:custGeom>
            <a:avLst/>
            <a:gdLst/>
            <a:ahLst/>
            <a:cxnLst/>
            <a:rect l="l" t="t" r="r" b="b"/>
            <a:pathLst>
              <a:path w="1705609">
                <a:moveTo>
                  <a:pt x="0" y="0"/>
                </a:moveTo>
                <a:lnTo>
                  <a:pt x="1705355" y="0"/>
                </a:lnTo>
              </a:path>
            </a:pathLst>
          </a:custGeom>
          <a:ln w="9144">
            <a:solidFill>
              <a:srgbClr val="E6E6E6"/>
            </a:solidFill>
          </a:ln>
        </p:spPr>
        <p:txBody>
          <a:bodyPr wrap="square" lIns="0" tIns="0" rIns="0" bIns="0" rtlCol="0"/>
          <a:lstStyle/>
          <a:p>
            <a:endParaRPr/>
          </a:p>
        </p:txBody>
      </p:sp>
      <p:sp>
        <p:nvSpPr>
          <p:cNvPr id="16" name="object 16"/>
          <p:cNvSpPr/>
          <p:nvPr/>
        </p:nvSpPr>
        <p:spPr>
          <a:xfrm>
            <a:off x="7967471" y="4514088"/>
            <a:ext cx="421005" cy="0"/>
          </a:xfrm>
          <a:custGeom>
            <a:avLst/>
            <a:gdLst/>
            <a:ahLst/>
            <a:cxnLst/>
            <a:rect l="l" t="t" r="r" b="b"/>
            <a:pathLst>
              <a:path w="421004">
                <a:moveTo>
                  <a:pt x="0" y="0"/>
                </a:moveTo>
                <a:lnTo>
                  <a:pt x="420624" y="0"/>
                </a:lnTo>
              </a:path>
            </a:pathLst>
          </a:custGeom>
          <a:ln w="9144">
            <a:solidFill>
              <a:srgbClr val="E6E6E6"/>
            </a:solidFill>
          </a:ln>
        </p:spPr>
        <p:txBody>
          <a:bodyPr wrap="square" lIns="0" tIns="0" rIns="0" bIns="0" rtlCol="0"/>
          <a:lstStyle/>
          <a:p>
            <a:endParaRPr/>
          </a:p>
        </p:txBody>
      </p:sp>
      <p:sp>
        <p:nvSpPr>
          <p:cNvPr id="17" name="object 17"/>
          <p:cNvSpPr/>
          <p:nvPr/>
        </p:nvSpPr>
        <p:spPr>
          <a:xfrm>
            <a:off x="5987796" y="4514088"/>
            <a:ext cx="421005" cy="0"/>
          </a:xfrm>
          <a:custGeom>
            <a:avLst/>
            <a:gdLst/>
            <a:ahLst/>
            <a:cxnLst/>
            <a:rect l="l" t="t" r="r" b="b"/>
            <a:pathLst>
              <a:path w="421004">
                <a:moveTo>
                  <a:pt x="0" y="0"/>
                </a:moveTo>
                <a:lnTo>
                  <a:pt x="420624" y="0"/>
                </a:lnTo>
              </a:path>
            </a:pathLst>
          </a:custGeom>
          <a:ln w="9144">
            <a:solidFill>
              <a:srgbClr val="E6E6E6"/>
            </a:solidFill>
          </a:ln>
        </p:spPr>
        <p:txBody>
          <a:bodyPr wrap="square" lIns="0" tIns="0" rIns="0" bIns="0" rtlCol="0"/>
          <a:lstStyle/>
          <a:p>
            <a:endParaRPr/>
          </a:p>
        </p:txBody>
      </p:sp>
      <p:sp>
        <p:nvSpPr>
          <p:cNvPr id="18" name="object 18"/>
          <p:cNvSpPr/>
          <p:nvPr/>
        </p:nvSpPr>
        <p:spPr>
          <a:xfrm>
            <a:off x="745236" y="4514088"/>
            <a:ext cx="3685540" cy="0"/>
          </a:xfrm>
          <a:custGeom>
            <a:avLst/>
            <a:gdLst/>
            <a:ahLst/>
            <a:cxnLst/>
            <a:rect l="l" t="t" r="r" b="b"/>
            <a:pathLst>
              <a:path w="3685540">
                <a:moveTo>
                  <a:pt x="0" y="0"/>
                </a:moveTo>
                <a:lnTo>
                  <a:pt x="3685031" y="0"/>
                </a:lnTo>
              </a:path>
            </a:pathLst>
          </a:custGeom>
          <a:ln w="9144">
            <a:solidFill>
              <a:srgbClr val="E6E6E6"/>
            </a:solidFill>
          </a:ln>
        </p:spPr>
        <p:txBody>
          <a:bodyPr wrap="square" lIns="0" tIns="0" rIns="0" bIns="0" rtlCol="0"/>
          <a:lstStyle/>
          <a:p>
            <a:endParaRPr/>
          </a:p>
        </p:txBody>
      </p:sp>
      <p:sp>
        <p:nvSpPr>
          <p:cNvPr id="19" name="object 19"/>
          <p:cNvSpPr/>
          <p:nvPr/>
        </p:nvSpPr>
        <p:spPr>
          <a:xfrm>
            <a:off x="9945623" y="4029455"/>
            <a:ext cx="1705610" cy="0"/>
          </a:xfrm>
          <a:custGeom>
            <a:avLst/>
            <a:gdLst/>
            <a:ahLst/>
            <a:cxnLst/>
            <a:rect l="l" t="t" r="r" b="b"/>
            <a:pathLst>
              <a:path w="1705609">
                <a:moveTo>
                  <a:pt x="0" y="0"/>
                </a:moveTo>
                <a:lnTo>
                  <a:pt x="1705355" y="0"/>
                </a:lnTo>
              </a:path>
            </a:pathLst>
          </a:custGeom>
          <a:ln w="9144">
            <a:solidFill>
              <a:srgbClr val="E6E6E6"/>
            </a:solidFill>
          </a:ln>
        </p:spPr>
        <p:txBody>
          <a:bodyPr wrap="square" lIns="0" tIns="0" rIns="0" bIns="0" rtlCol="0"/>
          <a:lstStyle/>
          <a:p>
            <a:endParaRPr/>
          </a:p>
        </p:txBody>
      </p:sp>
      <p:sp>
        <p:nvSpPr>
          <p:cNvPr id="20" name="object 20"/>
          <p:cNvSpPr/>
          <p:nvPr/>
        </p:nvSpPr>
        <p:spPr>
          <a:xfrm>
            <a:off x="5987796" y="4029455"/>
            <a:ext cx="2400300" cy="0"/>
          </a:xfrm>
          <a:custGeom>
            <a:avLst/>
            <a:gdLst/>
            <a:ahLst/>
            <a:cxnLst/>
            <a:rect l="l" t="t" r="r" b="b"/>
            <a:pathLst>
              <a:path w="2400300">
                <a:moveTo>
                  <a:pt x="0" y="0"/>
                </a:moveTo>
                <a:lnTo>
                  <a:pt x="2400300" y="0"/>
                </a:lnTo>
              </a:path>
            </a:pathLst>
          </a:custGeom>
          <a:ln w="9144">
            <a:solidFill>
              <a:srgbClr val="E6E6E6"/>
            </a:solidFill>
          </a:ln>
        </p:spPr>
        <p:txBody>
          <a:bodyPr wrap="square" lIns="0" tIns="0" rIns="0" bIns="0" rtlCol="0"/>
          <a:lstStyle/>
          <a:p>
            <a:endParaRPr/>
          </a:p>
        </p:txBody>
      </p:sp>
      <p:sp>
        <p:nvSpPr>
          <p:cNvPr id="21" name="object 21"/>
          <p:cNvSpPr/>
          <p:nvPr/>
        </p:nvSpPr>
        <p:spPr>
          <a:xfrm>
            <a:off x="745236" y="4029455"/>
            <a:ext cx="3685540" cy="0"/>
          </a:xfrm>
          <a:custGeom>
            <a:avLst/>
            <a:gdLst/>
            <a:ahLst/>
            <a:cxnLst/>
            <a:rect l="l" t="t" r="r" b="b"/>
            <a:pathLst>
              <a:path w="3685540">
                <a:moveTo>
                  <a:pt x="0" y="0"/>
                </a:moveTo>
                <a:lnTo>
                  <a:pt x="3685031" y="0"/>
                </a:lnTo>
              </a:path>
            </a:pathLst>
          </a:custGeom>
          <a:ln w="9144">
            <a:solidFill>
              <a:srgbClr val="E6E6E6"/>
            </a:solidFill>
          </a:ln>
        </p:spPr>
        <p:txBody>
          <a:bodyPr wrap="square" lIns="0" tIns="0" rIns="0" bIns="0" rtlCol="0"/>
          <a:lstStyle/>
          <a:p>
            <a:endParaRPr/>
          </a:p>
        </p:txBody>
      </p:sp>
      <p:sp>
        <p:nvSpPr>
          <p:cNvPr id="22" name="object 22"/>
          <p:cNvSpPr/>
          <p:nvPr/>
        </p:nvSpPr>
        <p:spPr>
          <a:xfrm>
            <a:off x="9945623" y="3543300"/>
            <a:ext cx="1705610" cy="0"/>
          </a:xfrm>
          <a:custGeom>
            <a:avLst/>
            <a:gdLst/>
            <a:ahLst/>
            <a:cxnLst/>
            <a:rect l="l" t="t" r="r" b="b"/>
            <a:pathLst>
              <a:path w="1705609">
                <a:moveTo>
                  <a:pt x="0" y="0"/>
                </a:moveTo>
                <a:lnTo>
                  <a:pt x="1705355" y="0"/>
                </a:lnTo>
              </a:path>
            </a:pathLst>
          </a:custGeom>
          <a:ln w="9144">
            <a:solidFill>
              <a:srgbClr val="E6E6E6"/>
            </a:solidFill>
          </a:ln>
        </p:spPr>
        <p:txBody>
          <a:bodyPr wrap="square" lIns="0" tIns="0" rIns="0" bIns="0" rtlCol="0"/>
          <a:lstStyle/>
          <a:p>
            <a:endParaRPr/>
          </a:p>
        </p:txBody>
      </p:sp>
      <p:sp>
        <p:nvSpPr>
          <p:cNvPr id="23" name="object 23"/>
          <p:cNvSpPr/>
          <p:nvPr/>
        </p:nvSpPr>
        <p:spPr>
          <a:xfrm>
            <a:off x="745236" y="3543300"/>
            <a:ext cx="7642859" cy="0"/>
          </a:xfrm>
          <a:custGeom>
            <a:avLst/>
            <a:gdLst/>
            <a:ahLst/>
            <a:cxnLst/>
            <a:rect l="l" t="t" r="r" b="b"/>
            <a:pathLst>
              <a:path w="7642859">
                <a:moveTo>
                  <a:pt x="0" y="0"/>
                </a:moveTo>
                <a:lnTo>
                  <a:pt x="7642860" y="0"/>
                </a:lnTo>
              </a:path>
            </a:pathLst>
          </a:custGeom>
          <a:ln w="9144">
            <a:solidFill>
              <a:srgbClr val="E6E6E6"/>
            </a:solidFill>
          </a:ln>
        </p:spPr>
        <p:txBody>
          <a:bodyPr wrap="square" lIns="0" tIns="0" rIns="0" bIns="0" rtlCol="0"/>
          <a:lstStyle/>
          <a:p>
            <a:endParaRPr/>
          </a:p>
        </p:txBody>
      </p:sp>
      <p:sp>
        <p:nvSpPr>
          <p:cNvPr id="24" name="object 24"/>
          <p:cNvSpPr/>
          <p:nvPr/>
        </p:nvSpPr>
        <p:spPr>
          <a:xfrm>
            <a:off x="9945623" y="3057144"/>
            <a:ext cx="1705610" cy="0"/>
          </a:xfrm>
          <a:custGeom>
            <a:avLst/>
            <a:gdLst/>
            <a:ahLst/>
            <a:cxnLst/>
            <a:rect l="l" t="t" r="r" b="b"/>
            <a:pathLst>
              <a:path w="1705609">
                <a:moveTo>
                  <a:pt x="0" y="0"/>
                </a:moveTo>
                <a:lnTo>
                  <a:pt x="1705355" y="0"/>
                </a:lnTo>
              </a:path>
            </a:pathLst>
          </a:custGeom>
          <a:ln w="9144">
            <a:solidFill>
              <a:srgbClr val="E6E6E6"/>
            </a:solidFill>
          </a:ln>
        </p:spPr>
        <p:txBody>
          <a:bodyPr wrap="square" lIns="0" tIns="0" rIns="0" bIns="0" rtlCol="0"/>
          <a:lstStyle/>
          <a:p>
            <a:endParaRPr/>
          </a:p>
        </p:txBody>
      </p:sp>
      <p:sp>
        <p:nvSpPr>
          <p:cNvPr id="25" name="object 25"/>
          <p:cNvSpPr/>
          <p:nvPr/>
        </p:nvSpPr>
        <p:spPr>
          <a:xfrm>
            <a:off x="745236" y="3057144"/>
            <a:ext cx="7642859" cy="0"/>
          </a:xfrm>
          <a:custGeom>
            <a:avLst/>
            <a:gdLst/>
            <a:ahLst/>
            <a:cxnLst/>
            <a:rect l="l" t="t" r="r" b="b"/>
            <a:pathLst>
              <a:path w="7642859">
                <a:moveTo>
                  <a:pt x="0" y="0"/>
                </a:moveTo>
                <a:lnTo>
                  <a:pt x="7642860" y="0"/>
                </a:lnTo>
              </a:path>
            </a:pathLst>
          </a:custGeom>
          <a:ln w="9144">
            <a:solidFill>
              <a:srgbClr val="E6E6E6"/>
            </a:solidFill>
          </a:ln>
        </p:spPr>
        <p:txBody>
          <a:bodyPr wrap="square" lIns="0" tIns="0" rIns="0" bIns="0" rtlCol="0"/>
          <a:lstStyle/>
          <a:p>
            <a:endParaRPr/>
          </a:p>
        </p:txBody>
      </p:sp>
      <p:sp>
        <p:nvSpPr>
          <p:cNvPr id="26" name="object 26"/>
          <p:cNvSpPr/>
          <p:nvPr/>
        </p:nvSpPr>
        <p:spPr>
          <a:xfrm>
            <a:off x="745236" y="2572511"/>
            <a:ext cx="10906125" cy="0"/>
          </a:xfrm>
          <a:custGeom>
            <a:avLst/>
            <a:gdLst/>
            <a:ahLst/>
            <a:cxnLst/>
            <a:rect l="l" t="t" r="r" b="b"/>
            <a:pathLst>
              <a:path w="10906125">
                <a:moveTo>
                  <a:pt x="0" y="0"/>
                </a:moveTo>
                <a:lnTo>
                  <a:pt x="10905744" y="0"/>
                </a:lnTo>
              </a:path>
            </a:pathLst>
          </a:custGeom>
          <a:ln w="9144">
            <a:solidFill>
              <a:srgbClr val="E6E6E6"/>
            </a:solidFill>
          </a:ln>
        </p:spPr>
        <p:txBody>
          <a:bodyPr wrap="square" lIns="0" tIns="0" rIns="0" bIns="0" rtlCol="0"/>
          <a:lstStyle/>
          <a:p>
            <a:endParaRPr/>
          </a:p>
        </p:txBody>
      </p:sp>
      <p:sp>
        <p:nvSpPr>
          <p:cNvPr id="27" name="object 27"/>
          <p:cNvSpPr/>
          <p:nvPr/>
        </p:nvSpPr>
        <p:spPr>
          <a:xfrm>
            <a:off x="745236" y="2086355"/>
            <a:ext cx="10906125" cy="0"/>
          </a:xfrm>
          <a:custGeom>
            <a:avLst/>
            <a:gdLst/>
            <a:ahLst/>
            <a:cxnLst/>
            <a:rect l="l" t="t" r="r" b="b"/>
            <a:pathLst>
              <a:path w="10906125">
                <a:moveTo>
                  <a:pt x="0" y="0"/>
                </a:moveTo>
                <a:lnTo>
                  <a:pt x="10905744" y="0"/>
                </a:lnTo>
              </a:path>
            </a:pathLst>
          </a:custGeom>
          <a:ln w="9144">
            <a:solidFill>
              <a:srgbClr val="E6E6E6"/>
            </a:solidFill>
          </a:ln>
        </p:spPr>
        <p:txBody>
          <a:bodyPr wrap="square" lIns="0" tIns="0" rIns="0" bIns="0" rtlCol="0"/>
          <a:lstStyle/>
          <a:p>
            <a:endParaRPr/>
          </a:p>
        </p:txBody>
      </p:sp>
      <p:sp>
        <p:nvSpPr>
          <p:cNvPr id="28" name="object 28"/>
          <p:cNvSpPr/>
          <p:nvPr/>
        </p:nvSpPr>
        <p:spPr>
          <a:xfrm>
            <a:off x="2452116" y="4853940"/>
            <a:ext cx="1557655" cy="1117600"/>
          </a:xfrm>
          <a:custGeom>
            <a:avLst/>
            <a:gdLst/>
            <a:ahLst/>
            <a:cxnLst/>
            <a:rect l="l" t="t" r="r" b="b"/>
            <a:pathLst>
              <a:path w="1557654" h="1117600">
                <a:moveTo>
                  <a:pt x="0" y="1117092"/>
                </a:moveTo>
                <a:lnTo>
                  <a:pt x="1557528" y="1117092"/>
                </a:lnTo>
                <a:lnTo>
                  <a:pt x="1557528" y="0"/>
                </a:lnTo>
                <a:lnTo>
                  <a:pt x="0" y="0"/>
                </a:lnTo>
                <a:lnTo>
                  <a:pt x="0" y="1117092"/>
                </a:lnTo>
                <a:close/>
              </a:path>
            </a:pathLst>
          </a:custGeom>
          <a:solidFill>
            <a:srgbClr val="86A91B"/>
          </a:solidFill>
        </p:spPr>
        <p:txBody>
          <a:bodyPr wrap="square" lIns="0" tIns="0" rIns="0" bIns="0" rtlCol="0"/>
          <a:lstStyle/>
          <a:p>
            <a:endParaRPr/>
          </a:p>
        </p:txBody>
      </p:sp>
      <p:sp>
        <p:nvSpPr>
          <p:cNvPr id="29" name="object 29"/>
          <p:cNvSpPr/>
          <p:nvPr/>
        </p:nvSpPr>
        <p:spPr>
          <a:xfrm>
            <a:off x="4430267" y="3787140"/>
            <a:ext cx="1557655" cy="2184400"/>
          </a:xfrm>
          <a:custGeom>
            <a:avLst/>
            <a:gdLst/>
            <a:ahLst/>
            <a:cxnLst/>
            <a:rect l="l" t="t" r="r" b="b"/>
            <a:pathLst>
              <a:path w="1557654" h="2184400">
                <a:moveTo>
                  <a:pt x="0" y="2183892"/>
                </a:moveTo>
                <a:lnTo>
                  <a:pt x="1557527" y="2183892"/>
                </a:lnTo>
                <a:lnTo>
                  <a:pt x="1557527" y="0"/>
                </a:lnTo>
                <a:lnTo>
                  <a:pt x="0" y="0"/>
                </a:lnTo>
                <a:lnTo>
                  <a:pt x="0" y="2183892"/>
                </a:lnTo>
                <a:close/>
              </a:path>
            </a:pathLst>
          </a:custGeom>
          <a:solidFill>
            <a:srgbClr val="FACE11"/>
          </a:solidFill>
        </p:spPr>
        <p:txBody>
          <a:bodyPr wrap="square" lIns="0" tIns="0" rIns="0" bIns="0" rtlCol="0"/>
          <a:lstStyle/>
          <a:p>
            <a:endParaRPr/>
          </a:p>
        </p:txBody>
      </p:sp>
      <p:sp>
        <p:nvSpPr>
          <p:cNvPr id="30" name="object 30"/>
          <p:cNvSpPr/>
          <p:nvPr/>
        </p:nvSpPr>
        <p:spPr>
          <a:xfrm>
            <a:off x="6408420" y="4072128"/>
            <a:ext cx="1559560" cy="1899285"/>
          </a:xfrm>
          <a:custGeom>
            <a:avLst/>
            <a:gdLst/>
            <a:ahLst/>
            <a:cxnLst/>
            <a:rect l="l" t="t" r="r" b="b"/>
            <a:pathLst>
              <a:path w="1559559" h="1899285">
                <a:moveTo>
                  <a:pt x="0" y="1898904"/>
                </a:moveTo>
                <a:lnTo>
                  <a:pt x="1559052" y="1898904"/>
                </a:lnTo>
                <a:lnTo>
                  <a:pt x="1559052" y="0"/>
                </a:lnTo>
                <a:lnTo>
                  <a:pt x="0" y="0"/>
                </a:lnTo>
                <a:lnTo>
                  <a:pt x="0" y="1898904"/>
                </a:lnTo>
                <a:close/>
              </a:path>
            </a:pathLst>
          </a:custGeom>
          <a:solidFill>
            <a:srgbClr val="446DD7"/>
          </a:solidFill>
        </p:spPr>
        <p:txBody>
          <a:bodyPr wrap="square" lIns="0" tIns="0" rIns="0" bIns="0" rtlCol="0"/>
          <a:lstStyle/>
          <a:p>
            <a:endParaRPr/>
          </a:p>
        </p:txBody>
      </p:sp>
      <p:sp>
        <p:nvSpPr>
          <p:cNvPr id="31" name="object 31"/>
          <p:cNvSpPr/>
          <p:nvPr/>
        </p:nvSpPr>
        <p:spPr>
          <a:xfrm>
            <a:off x="8388095" y="2787395"/>
            <a:ext cx="1557655" cy="3183890"/>
          </a:xfrm>
          <a:custGeom>
            <a:avLst/>
            <a:gdLst/>
            <a:ahLst/>
            <a:cxnLst/>
            <a:rect l="l" t="t" r="r" b="b"/>
            <a:pathLst>
              <a:path w="1557654" h="3183890">
                <a:moveTo>
                  <a:pt x="0" y="3183635"/>
                </a:moveTo>
                <a:lnTo>
                  <a:pt x="1557527" y="3183635"/>
                </a:lnTo>
                <a:lnTo>
                  <a:pt x="1557527" y="0"/>
                </a:lnTo>
                <a:lnTo>
                  <a:pt x="0" y="0"/>
                </a:lnTo>
                <a:lnTo>
                  <a:pt x="0" y="3183635"/>
                </a:lnTo>
                <a:close/>
              </a:path>
            </a:pathLst>
          </a:custGeom>
          <a:solidFill>
            <a:srgbClr val="9D21E1"/>
          </a:solidFill>
        </p:spPr>
        <p:txBody>
          <a:bodyPr wrap="square" lIns="0" tIns="0" rIns="0" bIns="0" rtlCol="0"/>
          <a:lstStyle/>
          <a:p>
            <a:endParaRPr/>
          </a:p>
        </p:txBody>
      </p:sp>
      <p:sp>
        <p:nvSpPr>
          <p:cNvPr id="32" name="object 32"/>
          <p:cNvSpPr/>
          <p:nvPr/>
        </p:nvSpPr>
        <p:spPr>
          <a:xfrm>
            <a:off x="745236" y="5971032"/>
            <a:ext cx="10906125" cy="0"/>
          </a:xfrm>
          <a:custGeom>
            <a:avLst/>
            <a:gdLst/>
            <a:ahLst/>
            <a:cxnLst/>
            <a:rect l="l" t="t" r="r" b="b"/>
            <a:pathLst>
              <a:path w="10906125">
                <a:moveTo>
                  <a:pt x="0" y="0"/>
                </a:moveTo>
                <a:lnTo>
                  <a:pt x="10905744" y="0"/>
                </a:lnTo>
              </a:path>
            </a:pathLst>
          </a:custGeom>
          <a:ln w="9144">
            <a:solidFill>
              <a:srgbClr val="E6E6E6"/>
            </a:solidFill>
          </a:ln>
        </p:spPr>
        <p:txBody>
          <a:bodyPr wrap="square" lIns="0" tIns="0" rIns="0" bIns="0" rtlCol="0"/>
          <a:lstStyle/>
          <a:p>
            <a:endParaRPr/>
          </a:p>
        </p:txBody>
      </p:sp>
      <p:sp>
        <p:nvSpPr>
          <p:cNvPr id="33" name="object 33"/>
          <p:cNvSpPr txBox="1"/>
          <p:nvPr/>
        </p:nvSpPr>
        <p:spPr>
          <a:xfrm>
            <a:off x="3061842" y="4592573"/>
            <a:ext cx="33655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28282"/>
                </a:solidFill>
                <a:latin typeface="Calibri"/>
                <a:cs typeface="Calibri"/>
              </a:rPr>
              <a:t>1150</a:t>
            </a:r>
            <a:endParaRPr sz="1200" dirty="0">
              <a:latin typeface="Calibri"/>
              <a:cs typeface="Calibri"/>
            </a:endParaRPr>
          </a:p>
        </p:txBody>
      </p:sp>
      <p:sp>
        <p:nvSpPr>
          <p:cNvPr id="34" name="object 34"/>
          <p:cNvSpPr txBox="1"/>
          <p:nvPr/>
        </p:nvSpPr>
        <p:spPr>
          <a:xfrm>
            <a:off x="5040884" y="3524757"/>
            <a:ext cx="33655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28282"/>
                </a:solidFill>
                <a:latin typeface="Calibri"/>
                <a:cs typeface="Calibri"/>
              </a:rPr>
              <a:t>2249</a:t>
            </a:r>
            <a:endParaRPr sz="1200" dirty="0">
              <a:latin typeface="Calibri"/>
              <a:cs typeface="Calibri"/>
            </a:endParaRPr>
          </a:p>
        </p:txBody>
      </p:sp>
      <p:sp>
        <p:nvSpPr>
          <p:cNvPr id="35" name="object 35"/>
          <p:cNvSpPr txBox="1"/>
          <p:nvPr/>
        </p:nvSpPr>
        <p:spPr>
          <a:xfrm>
            <a:off x="7019670" y="3810380"/>
            <a:ext cx="33655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28282"/>
                </a:solidFill>
                <a:latin typeface="Calibri"/>
                <a:cs typeface="Calibri"/>
              </a:rPr>
              <a:t>1955</a:t>
            </a:r>
            <a:endParaRPr sz="1200">
              <a:latin typeface="Calibri"/>
              <a:cs typeface="Calibri"/>
            </a:endParaRPr>
          </a:p>
        </p:txBody>
      </p:sp>
      <p:sp>
        <p:nvSpPr>
          <p:cNvPr id="36" name="object 36"/>
          <p:cNvSpPr txBox="1"/>
          <p:nvPr/>
        </p:nvSpPr>
        <p:spPr>
          <a:xfrm>
            <a:off x="8998457" y="2524505"/>
            <a:ext cx="33655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28282"/>
                </a:solidFill>
                <a:latin typeface="Calibri"/>
                <a:cs typeface="Calibri"/>
              </a:rPr>
              <a:t>3279</a:t>
            </a:r>
            <a:endParaRPr sz="1200">
              <a:latin typeface="Calibri"/>
              <a:cs typeface="Calibri"/>
            </a:endParaRPr>
          </a:p>
        </p:txBody>
      </p:sp>
      <p:sp>
        <p:nvSpPr>
          <p:cNvPr id="37" name="object 37"/>
          <p:cNvSpPr txBox="1"/>
          <p:nvPr/>
        </p:nvSpPr>
        <p:spPr>
          <a:xfrm>
            <a:off x="515213" y="5851042"/>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929292"/>
                </a:solidFill>
                <a:latin typeface="Calibri"/>
                <a:cs typeface="Calibri"/>
              </a:rPr>
              <a:t>0</a:t>
            </a:r>
            <a:endParaRPr sz="1200">
              <a:latin typeface="Calibri"/>
              <a:cs typeface="Calibri"/>
            </a:endParaRPr>
          </a:p>
        </p:txBody>
      </p:sp>
      <p:sp>
        <p:nvSpPr>
          <p:cNvPr id="38" name="object 38"/>
          <p:cNvSpPr txBox="1"/>
          <p:nvPr/>
        </p:nvSpPr>
        <p:spPr>
          <a:xfrm>
            <a:off x="360984" y="5365241"/>
            <a:ext cx="2571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929292"/>
                </a:solidFill>
                <a:latin typeface="Calibri"/>
                <a:cs typeface="Calibri"/>
              </a:rPr>
              <a:t>5</a:t>
            </a:r>
            <a:r>
              <a:rPr sz="1200" spc="-5" dirty="0">
                <a:solidFill>
                  <a:srgbClr val="929292"/>
                </a:solidFill>
                <a:latin typeface="Calibri"/>
                <a:cs typeface="Calibri"/>
              </a:rPr>
              <a:t>0</a:t>
            </a:r>
            <a:r>
              <a:rPr sz="1200" dirty="0">
                <a:solidFill>
                  <a:srgbClr val="929292"/>
                </a:solidFill>
                <a:latin typeface="Calibri"/>
                <a:cs typeface="Calibri"/>
              </a:rPr>
              <a:t>0</a:t>
            </a:r>
            <a:endParaRPr sz="1200">
              <a:latin typeface="Calibri"/>
              <a:cs typeface="Calibri"/>
            </a:endParaRPr>
          </a:p>
        </p:txBody>
      </p:sp>
      <p:sp>
        <p:nvSpPr>
          <p:cNvPr id="39" name="object 39"/>
          <p:cNvSpPr txBox="1"/>
          <p:nvPr/>
        </p:nvSpPr>
        <p:spPr>
          <a:xfrm>
            <a:off x="283870" y="4879594"/>
            <a:ext cx="33401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929292"/>
                </a:solidFill>
                <a:latin typeface="Calibri"/>
                <a:cs typeface="Calibri"/>
              </a:rPr>
              <a:t>1</a:t>
            </a:r>
            <a:r>
              <a:rPr sz="1200" spc="-5" dirty="0">
                <a:solidFill>
                  <a:srgbClr val="929292"/>
                </a:solidFill>
                <a:latin typeface="Calibri"/>
                <a:cs typeface="Calibri"/>
              </a:rPr>
              <a:t>0</a:t>
            </a:r>
            <a:r>
              <a:rPr sz="1200" dirty="0">
                <a:solidFill>
                  <a:srgbClr val="929292"/>
                </a:solidFill>
                <a:latin typeface="Calibri"/>
                <a:cs typeface="Calibri"/>
              </a:rPr>
              <a:t>00</a:t>
            </a:r>
            <a:endParaRPr sz="1200">
              <a:latin typeface="Calibri"/>
              <a:cs typeface="Calibri"/>
            </a:endParaRPr>
          </a:p>
        </p:txBody>
      </p:sp>
      <p:sp>
        <p:nvSpPr>
          <p:cNvPr id="40" name="object 40"/>
          <p:cNvSpPr txBox="1"/>
          <p:nvPr/>
        </p:nvSpPr>
        <p:spPr>
          <a:xfrm>
            <a:off x="283870" y="4394072"/>
            <a:ext cx="33401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929292"/>
                </a:solidFill>
                <a:latin typeface="Calibri"/>
                <a:cs typeface="Calibri"/>
              </a:rPr>
              <a:t>1</a:t>
            </a:r>
            <a:r>
              <a:rPr sz="1200" spc="-5" dirty="0">
                <a:solidFill>
                  <a:srgbClr val="929292"/>
                </a:solidFill>
                <a:latin typeface="Calibri"/>
                <a:cs typeface="Calibri"/>
              </a:rPr>
              <a:t>5</a:t>
            </a:r>
            <a:r>
              <a:rPr sz="1200" dirty="0">
                <a:solidFill>
                  <a:srgbClr val="929292"/>
                </a:solidFill>
                <a:latin typeface="Calibri"/>
                <a:cs typeface="Calibri"/>
              </a:rPr>
              <a:t>00</a:t>
            </a:r>
            <a:endParaRPr sz="1200">
              <a:latin typeface="Calibri"/>
              <a:cs typeface="Calibri"/>
            </a:endParaRPr>
          </a:p>
        </p:txBody>
      </p:sp>
      <p:sp>
        <p:nvSpPr>
          <p:cNvPr id="41" name="object 41"/>
          <p:cNvSpPr txBox="1"/>
          <p:nvPr/>
        </p:nvSpPr>
        <p:spPr>
          <a:xfrm>
            <a:off x="283870" y="3908297"/>
            <a:ext cx="33401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929292"/>
                </a:solidFill>
                <a:latin typeface="Calibri"/>
                <a:cs typeface="Calibri"/>
              </a:rPr>
              <a:t>2</a:t>
            </a:r>
            <a:r>
              <a:rPr sz="1200" spc="-5" dirty="0">
                <a:solidFill>
                  <a:srgbClr val="929292"/>
                </a:solidFill>
                <a:latin typeface="Calibri"/>
                <a:cs typeface="Calibri"/>
              </a:rPr>
              <a:t>0</a:t>
            </a:r>
            <a:r>
              <a:rPr sz="1200" dirty="0">
                <a:solidFill>
                  <a:srgbClr val="929292"/>
                </a:solidFill>
                <a:latin typeface="Calibri"/>
                <a:cs typeface="Calibri"/>
              </a:rPr>
              <a:t>00</a:t>
            </a:r>
            <a:endParaRPr sz="1200">
              <a:latin typeface="Calibri"/>
              <a:cs typeface="Calibri"/>
            </a:endParaRPr>
          </a:p>
        </p:txBody>
      </p:sp>
      <p:sp>
        <p:nvSpPr>
          <p:cNvPr id="42" name="object 42"/>
          <p:cNvSpPr txBox="1"/>
          <p:nvPr/>
        </p:nvSpPr>
        <p:spPr>
          <a:xfrm>
            <a:off x="283870" y="3422650"/>
            <a:ext cx="33401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929292"/>
                </a:solidFill>
                <a:latin typeface="Calibri"/>
                <a:cs typeface="Calibri"/>
              </a:rPr>
              <a:t>2</a:t>
            </a:r>
            <a:r>
              <a:rPr sz="1200" spc="-5" dirty="0">
                <a:solidFill>
                  <a:srgbClr val="929292"/>
                </a:solidFill>
                <a:latin typeface="Calibri"/>
                <a:cs typeface="Calibri"/>
              </a:rPr>
              <a:t>5</a:t>
            </a:r>
            <a:r>
              <a:rPr sz="1200" dirty="0">
                <a:solidFill>
                  <a:srgbClr val="929292"/>
                </a:solidFill>
                <a:latin typeface="Calibri"/>
                <a:cs typeface="Calibri"/>
              </a:rPr>
              <a:t>00</a:t>
            </a:r>
            <a:endParaRPr sz="1200">
              <a:latin typeface="Calibri"/>
              <a:cs typeface="Calibri"/>
            </a:endParaRPr>
          </a:p>
        </p:txBody>
      </p:sp>
      <p:sp>
        <p:nvSpPr>
          <p:cNvPr id="43" name="object 43"/>
          <p:cNvSpPr txBox="1"/>
          <p:nvPr/>
        </p:nvSpPr>
        <p:spPr>
          <a:xfrm>
            <a:off x="283870" y="2937128"/>
            <a:ext cx="33401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929292"/>
                </a:solidFill>
                <a:latin typeface="Calibri"/>
                <a:cs typeface="Calibri"/>
              </a:rPr>
              <a:t>3</a:t>
            </a:r>
            <a:r>
              <a:rPr sz="1200" spc="-5" dirty="0">
                <a:solidFill>
                  <a:srgbClr val="929292"/>
                </a:solidFill>
                <a:latin typeface="Calibri"/>
                <a:cs typeface="Calibri"/>
              </a:rPr>
              <a:t>0</a:t>
            </a:r>
            <a:r>
              <a:rPr sz="1200" dirty="0">
                <a:solidFill>
                  <a:srgbClr val="929292"/>
                </a:solidFill>
                <a:latin typeface="Calibri"/>
                <a:cs typeface="Calibri"/>
              </a:rPr>
              <a:t>00</a:t>
            </a:r>
            <a:endParaRPr sz="1200">
              <a:latin typeface="Calibri"/>
              <a:cs typeface="Calibri"/>
            </a:endParaRPr>
          </a:p>
        </p:txBody>
      </p:sp>
      <p:sp>
        <p:nvSpPr>
          <p:cNvPr id="44" name="object 44"/>
          <p:cNvSpPr txBox="1"/>
          <p:nvPr/>
        </p:nvSpPr>
        <p:spPr>
          <a:xfrm>
            <a:off x="283870" y="2451353"/>
            <a:ext cx="33401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929292"/>
                </a:solidFill>
                <a:latin typeface="Calibri"/>
                <a:cs typeface="Calibri"/>
              </a:rPr>
              <a:t>3</a:t>
            </a:r>
            <a:r>
              <a:rPr sz="1200" spc="-5" dirty="0">
                <a:solidFill>
                  <a:srgbClr val="929292"/>
                </a:solidFill>
                <a:latin typeface="Calibri"/>
                <a:cs typeface="Calibri"/>
              </a:rPr>
              <a:t>5</a:t>
            </a:r>
            <a:r>
              <a:rPr sz="1200" dirty="0">
                <a:solidFill>
                  <a:srgbClr val="929292"/>
                </a:solidFill>
                <a:latin typeface="Calibri"/>
                <a:cs typeface="Calibri"/>
              </a:rPr>
              <a:t>00</a:t>
            </a:r>
            <a:endParaRPr sz="1200">
              <a:latin typeface="Calibri"/>
              <a:cs typeface="Calibri"/>
            </a:endParaRPr>
          </a:p>
        </p:txBody>
      </p:sp>
      <p:sp>
        <p:nvSpPr>
          <p:cNvPr id="45" name="object 45"/>
          <p:cNvSpPr txBox="1"/>
          <p:nvPr/>
        </p:nvSpPr>
        <p:spPr>
          <a:xfrm>
            <a:off x="283870" y="1965705"/>
            <a:ext cx="33401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929292"/>
                </a:solidFill>
                <a:latin typeface="Calibri"/>
                <a:cs typeface="Calibri"/>
              </a:rPr>
              <a:t>4</a:t>
            </a:r>
            <a:r>
              <a:rPr sz="1200" spc="-5" dirty="0">
                <a:solidFill>
                  <a:srgbClr val="929292"/>
                </a:solidFill>
                <a:latin typeface="Calibri"/>
                <a:cs typeface="Calibri"/>
              </a:rPr>
              <a:t>0</a:t>
            </a:r>
            <a:r>
              <a:rPr sz="1200" dirty="0">
                <a:solidFill>
                  <a:srgbClr val="929292"/>
                </a:solidFill>
                <a:latin typeface="Calibri"/>
                <a:cs typeface="Calibri"/>
              </a:rPr>
              <a:t>00</a:t>
            </a:r>
            <a:endParaRPr sz="1200">
              <a:latin typeface="Calibri"/>
              <a:cs typeface="Calibri"/>
            </a:endParaRPr>
          </a:p>
        </p:txBody>
      </p:sp>
      <p:sp>
        <p:nvSpPr>
          <p:cNvPr id="46" name="object 46"/>
          <p:cNvSpPr/>
          <p:nvPr/>
        </p:nvSpPr>
        <p:spPr>
          <a:xfrm>
            <a:off x="4340352" y="6022847"/>
            <a:ext cx="83820" cy="82550"/>
          </a:xfrm>
          <a:custGeom>
            <a:avLst/>
            <a:gdLst/>
            <a:ahLst/>
            <a:cxnLst/>
            <a:rect l="l" t="t" r="r" b="b"/>
            <a:pathLst>
              <a:path w="83820" h="82550">
                <a:moveTo>
                  <a:pt x="0" y="82295"/>
                </a:moveTo>
                <a:lnTo>
                  <a:pt x="83820" y="82295"/>
                </a:lnTo>
                <a:lnTo>
                  <a:pt x="83820" y="0"/>
                </a:lnTo>
                <a:lnTo>
                  <a:pt x="0" y="0"/>
                </a:lnTo>
                <a:lnTo>
                  <a:pt x="0" y="82295"/>
                </a:lnTo>
                <a:close/>
              </a:path>
            </a:pathLst>
          </a:custGeom>
          <a:solidFill>
            <a:srgbClr val="86A91B"/>
          </a:solidFill>
        </p:spPr>
        <p:txBody>
          <a:bodyPr wrap="square" lIns="0" tIns="0" rIns="0" bIns="0" rtlCol="0"/>
          <a:lstStyle/>
          <a:p>
            <a:endParaRPr/>
          </a:p>
        </p:txBody>
      </p:sp>
      <p:sp>
        <p:nvSpPr>
          <p:cNvPr id="47" name="object 47"/>
          <p:cNvSpPr txBox="1"/>
          <p:nvPr/>
        </p:nvSpPr>
        <p:spPr>
          <a:xfrm>
            <a:off x="4449317" y="5944006"/>
            <a:ext cx="94170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929292"/>
                </a:solidFill>
                <a:latin typeface="Calibri"/>
                <a:cs typeface="Calibri"/>
              </a:rPr>
              <a:t>Manufacturing</a:t>
            </a:r>
            <a:endParaRPr sz="1200">
              <a:latin typeface="Calibri"/>
              <a:cs typeface="Calibri"/>
            </a:endParaRPr>
          </a:p>
        </p:txBody>
      </p:sp>
      <p:sp>
        <p:nvSpPr>
          <p:cNvPr id="48" name="object 48"/>
          <p:cNvSpPr/>
          <p:nvPr/>
        </p:nvSpPr>
        <p:spPr>
          <a:xfrm>
            <a:off x="5550408" y="6022847"/>
            <a:ext cx="83820" cy="82550"/>
          </a:xfrm>
          <a:custGeom>
            <a:avLst/>
            <a:gdLst/>
            <a:ahLst/>
            <a:cxnLst/>
            <a:rect l="l" t="t" r="r" b="b"/>
            <a:pathLst>
              <a:path w="83820" h="82550">
                <a:moveTo>
                  <a:pt x="0" y="82295"/>
                </a:moveTo>
                <a:lnTo>
                  <a:pt x="83820" y="82295"/>
                </a:lnTo>
                <a:lnTo>
                  <a:pt x="83820" y="0"/>
                </a:lnTo>
                <a:lnTo>
                  <a:pt x="0" y="0"/>
                </a:lnTo>
                <a:lnTo>
                  <a:pt x="0" y="82295"/>
                </a:lnTo>
                <a:close/>
              </a:path>
            </a:pathLst>
          </a:custGeom>
          <a:solidFill>
            <a:srgbClr val="FACE11"/>
          </a:solidFill>
        </p:spPr>
        <p:txBody>
          <a:bodyPr wrap="square" lIns="0" tIns="0" rIns="0" bIns="0" rtlCol="0"/>
          <a:lstStyle/>
          <a:p>
            <a:endParaRPr/>
          </a:p>
        </p:txBody>
      </p:sp>
      <p:sp>
        <p:nvSpPr>
          <p:cNvPr id="49" name="object 49"/>
          <p:cNvSpPr txBox="1"/>
          <p:nvPr/>
        </p:nvSpPr>
        <p:spPr>
          <a:xfrm>
            <a:off x="5659628" y="5944006"/>
            <a:ext cx="467359"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929292"/>
                </a:solidFill>
                <a:latin typeface="Calibri"/>
                <a:cs typeface="Calibri"/>
              </a:rPr>
              <a:t>S</a:t>
            </a:r>
            <a:r>
              <a:rPr sz="1200" spc="-10" dirty="0">
                <a:solidFill>
                  <a:srgbClr val="929292"/>
                </a:solidFill>
                <a:latin typeface="Calibri"/>
                <a:cs typeface="Calibri"/>
              </a:rPr>
              <a:t>e</a:t>
            </a:r>
            <a:r>
              <a:rPr sz="1200" dirty="0">
                <a:solidFill>
                  <a:srgbClr val="929292"/>
                </a:solidFill>
                <a:latin typeface="Calibri"/>
                <a:cs typeface="Calibri"/>
              </a:rPr>
              <a:t>rvi</a:t>
            </a:r>
            <a:r>
              <a:rPr sz="1200" spc="-5" dirty="0">
                <a:solidFill>
                  <a:srgbClr val="929292"/>
                </a:solidFill>
                <a:latin typeface="Calibri"/>
                <a:cs typeface="Calibri"/>
              </a:rPr>
              <a:t>c</a:t>
            </a:r>
            <a:r>
              <a:rPr sz="1200" dirty="0">
                <a:solidFill>
                  <a:srgbClr val="929292"/>
                </a:solidFill>
                <a:latin typeface="Calibri"/>
                <a:cs typeface="Calibri"/>
              </a:rPr>
              <a:t>e</a:t>
            </a:r>
            <a:endParaRPr sz="1200">
              <a:latin typeface="Calibri"/>
              <a:cs typeface="Calibri"/>
            </a:endParaRPr>
          </a:p>
        </p:txBody>
      </p:sp>
      <p:sp>
        <p:nvSpPr>
          <p:cNvPr id="50" name="object 50"/>
          <p:cNvSpPr/>
          <p:nvPr/>
        </p:nvSpPr>
        <p:spPr>
          <a:xfrm>
            <a:off x="6286500" y="6022847"/>
            <a:ext cx="83820" cy="82550"/>
          </a:xfrm>
          <a:custGeom>
            <a:avLst/>
            <a:gdLst/>
            <a:ahLst/>
            <a:cxnLst/>
            <a:rect l="l" t="t" r="r" b="b"/>
            <a:pathLst>
              <a:path w="83820" h="82550">
                <a:moveTo>
                  <a:pt x="0" y="82295"/>
                </a:moveTo>
                <a:lnTo>
                  <a:pt x="83820" y="82295"/>
                </a:lnTo>
                <a:lnTo>
                  <a:pt x="83820" y="0"/>
                </a:lnTo>
                <a:lnTo>
                  <a:pt x="0" y="0"/>
                </a:lnTo>
                <a:lnTo>
                  <a:pt x="0" y="82295"/>
                </a:lnTo>
                <a:close/>
              </a:path>
            </a:pathLst>
          </a:custGeom>
          <a:solidFill>
            <a:srgbClr val="446DD7"/>
          </a:solidFill>
        </p:spPr>
        <p:txBody>
          <a:bodyPr wrap="square" lIns="0" tIns="0" rIns="0" bIns="0" rtlCol="0"/>
          <a:lstStyle/>
          <a:p>
            <a:endParaRPr/>
          </a:p>
        </p:txBody>
      </p:sp>
      <p:sp>
        <p:nvSpPr>
          <p:cNvPr id="51" name="object 51"/>
          <p:cNvSpPr txBox="1"/>
          <p:nvPr/>
        </p:nvSpPr>
        <p:spPr>
          <a:xfrm>
            <a:off x="6395465" y="5944006"/>
            <a:ext cx="81978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929292"/>
                </a:solidFill>
                <a:latin typeface="Calibri"/>
                <a:cs typeface="Calibri"/>
              </a:rPr>
              <a:t>Cons</a:t>
            </a:r>
            <a:r>
              <a:rPr sz="1200" dirty="0">
                <a:solidFill>
                  <a:srgbClr val="929292"/>
                </a:solidFill>
                <a:latin typeface="Calibri"/>
                <a:cs typeface="Calibri"/>
              </a:rPr>
              <a:t>t</a:t>
            </a:r>
            <a:r>
              <a:rPr sz="1200" spc="-15" dirty="0">
                <a:solidFill>
                  <a:srgbClr val="929292"/>
                </a:solidFill>
                <a:latin typeface="Calibri"/>
                <a:cs typeface="Calibri"/>
              </a:rPr>
              <a:t>r</a:t>
            </a:r>
            <a:r>
              <a:rPr sz="1200" dirty="0">
                <a:solidFill>
                  <a:srgbClr val="929292"/>
                </a:solidFill>
                <a:latin typeface="Calibri"/>
                <a:cs typeface="Calibri"/>
              </a:rPr>
              <a:t>u</a:t>
            </a:r>
            <a:r>
              <a:rPr sz="1200" spc="-5" dirty="0">
                <a:solidFill>
                  <a:srgbClr val="929292"/>
                </a:solidFill>
                <a:latin typeface="Calibri"/>
                <a:cs typeface="Calibri"/>
              </a:rPr>
              <a:t>c</a:t>
            </a:r>
            <a:r>
              <a:rPr sz="1200" spc="-10" dirty="0">
                <a:solidFill>
                  <a:srgbClr val="929292"/>
                </a:solidFill>
                <a:latin typeface="Calibri"/>
                <a:cs typeface="Calibri"/>
              </a:rPr>
              <a:t>t</a:t>
            </a:r>
            <a:r>
              <a:rPr sz="1200" dirty="0">
                <a:solidFill>
                  <a:srgbClr val="929292"/>
                </a:solidFill>
                <a:latin typeface="Calibri"/>
                <a:cs typeface="Calibri"/>
              </a:rPr>
              <a:t>ion</a:t>
            </a:r>
            <a:endParaRPr sz="1200">
              <a:latin typeface="Calibri"/>
              <a:cs typeface="Calibri"/>
            </a:endParaRPr>
          </a:p>
        </p:txBody>
      </p:sp>
      <p:sp>
        <p:nvSpPr>
          <p:cNvPr id="52" name="object 52"/>
          <p:cNvSpPr/>
          <p:nvPr/>
        </p:nvSpPr>
        <p:spPr>
          <a:xfrm>
            <a:off x="7374635" y="6022847"/>
            <a:ext cx="83820" cy="82550"/>
          </a:xfrm>
          <a:custGeom>
            <a:avLst/>
            <a:gdLst/>
            <a:ahLst/>
            <a:cxnLst/>
            <a:rect l="l" t="t" r="r" b="b"/>
            <a:pathLst>
              <a:path w="83820" h="82550">
                <a:moveTo>
                  <a:pt x="0" y="82295"/>
                </a:moveTo>
                <a:lnTo>
                  <a:pt x="83820" y="82295"/>
                </a:lnTo>
                <a:lnTo>
                  <a:pt x="83820" y="0"/>
                </a:lnTo>
                <a:lnTo>
                  <a:pt x="0" y="0"/>
                </a:lnTo>
                <a:lnTo>
                  <a:pt x="0" y="82295"/>
                </a:lnTo>
                <a:close/>
              </a:path>
            </a:pathLst>
          </a:custGeom>
          <a:solidFill>
            <a:srgbClr val="9D21E1"/>
          </a:solidFill>
        </p:spPr>
        <p:txBody>
          <a:bodyPr wrap="square" lIns="0" tIns="0" rIns="0" bIns="0" rtlCol="0"/>
          <a:lstStyle/>
          <a:p>
            <a:endParaRPr/>
          </a:p>
        </p:txBody>
      </p:sp>
      <p:sp>
        <p:nvSpPr>
          <p:cNvPr id="53" name="object 53"/>
          <p:cNvSpPr txBox="1"/>
          <p:nvPr/>
        </p:nvSpPr>
        <p:spPr>
          <a:xfrm>
            <a:off x="7483856" y="5944006"/>
            <a:ext cx="37719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929292"/>
                </a:solidFill>
                <a:latin typeface="Calibri"/>
                <a:cs typeface="Calibri"/>
              </a:rPr>
              <a:t>Re</a:t>
            </a:r>
            <a:r>
              <a:rPr sz="1200" spc="-10" dirty="0">
                <a:solidFill>
                  <a:srgbClr val="929292"/>
                </a:solidFill>
                <a:latin typeface="Calibri"/>
                <a:cs typeface="Calibri"/>
              </a:rPr>
              <a:t>t</a:t>
            </a:r>
            <a:r>
              <a:rPr sz="1200" dirty="0">
                <a:solidFill>
                  <a:srgbClr val="929292"/>
                </a:solidFill>
                <a:latin typeface="Calibri"/>
                <a:cs typeface="Calibri"/>
              </a:rPr>
              <a:t>ail</a:t>
            </a:r>
            <a:endParaRPr sz="1200">
              <a:latin typeface="Calibri"/>
              <a:cs typeface="Calibri"/>
            </a:endParaRPr>
          </a:p>
        </p:txBody>
      </p:sp>
      <p:sp>
        <p:nvSpPr>
          <p:cNvPr id="54" name="object 54"/>
          <p:cNvSpPr txBox="1"/>
          <p:nvPr/>
        </p:nvSpPr>
        <p:spPr>
          <a:xfrm>
            <a:off x="7870952" y="6621881"/>
            <a:ext cx="4202430" cy="193675"/>
          </a:xfrm>
          <a:prstGeom prst="rect">
            <a:avLst/>
          </a:prstGeom>
        </p:spPr>
        <p:txBody>
          <a:bodyPr vert="horz" wrap="square" lIns="0" tIns="12700" rIns="0" bIns="0" rtlCol="0">
            <a:spAutoFit/>
          </a:bodyPr>
          <a:lstStyle/>
          <a:p>
            <a:pPr marL="12700">
              <a:lnSpc>
                <a:spcPct val="100000"/>
              </a:lnSpc>
              <a:spcBef>
                <a:spcPts val="100"/>
              </a:spcBef>
            </a:pPr>
            <a:r>
              <a:rPr sz="1100" spc="-5" dirty="0">
                <a:solidFill>
                  <a:srgbClr val="585858"/>
                </a:solidFill>
                <a:latin typeface="Calibri"/>
                <a:cs typeface="Calibri"/>
              </a:rPr>
              <a:t>*based </a:t>
            </a:r>
            <a:r>
              <a:rPr sz="1100" dirty="0">
                <a:solidFill>
                  <a:srgbClr val="585858"/>
                </a:solidFill>
                <a:latin typeface="Calibri"/>
                <a:cs typeface="Calibri"/>
              </a:rPr>
              <a:t>on </a:t>
            </a:r>
            <a:r>
              <a:rPr sz="1100" spc="-5" dirty="0">
                <a:solidFill>
                  <a:srgbClr val="585858"/>
                </a:solidFill>
                <a:latin typeface="Calibri"/>
                <a:cs typeface="Calibri"/>
              </a:rPr>
              <a:t>Saskatchewan </a:t>
            </a:r>
            <a:r>
              <a:rPr sz="1100" dirty="0">
                <a:solidFill>
                  <a:srgbClr val="585858"/>
                </a:solidFill>
                <a:latin typeface="Calibri"/>
                <a:cs typeface="Calibri"/>
              </a:rPr>
              <a:t>Workers’ </a:t>
            </a:r>
            <a:r>
              <a:rPr sz="1100" spc="-5" dirty="0">
                <a:solidFill>
                  <a:srgbClr val="585858"/>
                </a:solidFill>
                <a:latin typeface="Calibri"/>
                <a:cs typeface="Calibri"/>
              </a:rPr>
              <a:t>Compensation </a:t>
            </a:r>
            <a:r>
              <a:rPr sz="1100" dirty="0">
                <a:solidFill>
                  <a:srgbClr val="585858"/>
                </a:solidFill>
                <a:latin typeface="Calibri"/>
                <a:cs typeface="Calibri"/>
              </a:rPr>
              <a:t>Board 2017 claims</a:t>
            </a:r>
            <a:r>
              <a:rPr sz="1100" spc="-145" dirty="0">
                <a:solidFill>
                  <a:srgbClr val="585858"/>
                </a:solidFill>
                <a:latin typeface="Calibri"/>
                <a:cs typeface="Calibri"/>
              </a:rPr>
              <a:t> </a:t>
            </a:r>
            <a:r>
              <a:rPr sz="1100" dirty="0">
                <a:solidFill>
                  <a:srgbClr val="585858"/>
                </a:solidFill>
                <a:latin typeface="Calibri"/>
                <a:cs typeface="Calibri"/>
              </a:rPr>
              <a:t>data</a:t>
            </a:r>
            <a:endParaRPr sz="11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583679"/>
            <a:ext cx="12192000" cy="274320"/>
          </a:xfrm>
          <a:custGeom>
            <a:avLst/>
            <a:gdLst/>
            <a:ahLst/>
            <a:cxnLst/>
            <a:rect l="l" t="t" r="r" b="b"/>
            <a:pathLst>
              <a:path w="12192000" h="274320">
                <a:moveTo>
                  <a:pt x="0" y="274319"/>
                </a:moveTo>
                <a:lnTo>
                  <a:pt x="12192000" y="274319"/>
                </a:lnTo>
                <a:lnTo>
                  <a:pt x="12192000" y="0"/>
                </a:lnTo>
                <a:lnTo>
                  <a:pt x="0" y="0"/>
                </a:lnTo>
                <a:lnTo>
                  <a:pt x="0" y="274319"/>
                </a:lnTo>
                <a:close/>
              </a:path>
            </a:pathLst>
          </a:custGeom>
          <a:solidFill>
            <a:srgbClr val="86A91B"/>
          </a:solidFill>
        </p:spPr>
        <p:txBody>
          <a:bodyPr wrap="square" lIns="0" tIns="0" rIns="0" bIns="0" rtlCol="0"/>
          <a:lstStyle/>
          <a:p>
            <a:endParaRPr/>
          </a:p>
        </p:txBody>
      </p:sp>
      <p:sp>
        <p:nvSpPr>
          <p:cNvPr id="3" name="object 3"/>
          <p:cNvSpPr/>
          <p:nvPr/>
        </p:nvSpPr>
        <p:spPr>
          <a:xfrm>
            <a:off x="2083307" y="0"/>
            <a:ext cx="7848600" cy="658672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845307" y="0"/>
            <a:ext cx="6858000" cy="672236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583679"/>
            <a:ext cx="12192000" cy="274320"/>
          </a:xfrm>
          <a:custGeom>
            <a:avLst/>
            <a:gdLst/>
            <a:ahLst/>
            <a:cxnLst/>
            <a:rect l="l" t="t" r="r" b="b"/>
            <a:pathLst>
              <a:path w="12192000" h="274320">
                <a:moveTo>
                  <a:pt x="0" y="274319"/>
                </a:moveTo>
                <a:lnTo>
                  <a:pt x="12192000" y="274319"/>
                </a:lnTo>
                <a:lnTo>
                  <a:pt x="12192000" y="0"/>
                </a:lnTo>
                <a:lnTo>
                  <a:pt x="0" y="0"/>
                </a:lnTo>
                <a:lnTo>
                  <a:pt x="0" y="274319"/>
                </a:lnTo>
                <a:close/>
              </a:path>
            </a:pathLst>
          </a:custGeom>
          <a:solidFill>
            <a:srgbClr val="86A91B"/>
          </a:solidFill>
        </p:spPr>
        <p:txBody>
          <a:bodyPr wrap="square" lIns="0" tIns="0" rIns="0" bIns="0" rtlCol="0"/>
          <a:lstStyle/>
          <a:p>
            <a:endParaRPr/>
          </a:p>
        </p:txBody>
      </p:sp>
      <p:sp>
        <p:nvSpPr>
          <p:cNvPr id="3" name="object 3"/>
          <p:cNvSpPr/>
          <p:nvPr/>
        </p:nvSpPr>
        <p:spPr>
          <a:xfrm>
            <a:off x="4671059" y="0"/>
            <a:ext cx="7520940" cy="658672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0"/>
            <a:ext cx="4744211" cy="658672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3000755" y="195071"/>
            <a:ext cx="5943600" cy="6195059"/>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90C225">
              <a:alpha val="85096"/>
            </a:srgbClr>
          </a:solidFill>
        </p:spPr>
        <p:txBody>
          <a:bodyPr wrap="square" lIns="0" tIns="0" rIns="0" bIns="0" rtlCol="0"/>
          <a:lstStyle/>
          <a:p>
            <a:endParaRPr/>
          </a:p>
        </p:txBody>
      </p:sp>
      <p:sp>
        <p:nvSpPr>
          <p:cNvPr id="4" name="object 4"/>
          <p:cNvSpPr txBox="1">
            <a:spLocks noGrp="1"/>
          </p:cNvSpPr>
          <p:nvPr>
            <p:ph type="title"/>
          </p:nvPr>
        </p:nvSpPr>
        <p:spPr>
          <a:xfrm>
            <a:off x="320141" y="1721941"/>
            <a:ext cx="9338945" cy="566822"/>
          </a:xfrm>
          <a:prstGeom prst="rect">
            <a:avLst/>
          </a:prstGeom>
        </p:spPr>
        <p:txBody>
          <a:bodyPr vert="horz" wrap="square" lIns="0" tIns="12700" rIns="0" bIns="0" rtlCol="0">
            <a:spAutoFit/>
          </a:bodyPr>
          <a:lstStyle/>
          <a:p>
            <a:pPr marL="12700">
              <a:lnSpc>
                <a:spcPct val="100000"/>
              </a:lnSpc>
              <a:spcBef>
                <a:spcPts val="100"/>
              </a:spcBef>
            </a:pPr>
            <a:r>
              <a:rPr sz="3600" dirty="0"/>
              <a:t>How could this injury have been prevented?</a:t>
            </a:r>
          </a:p>
        </p:txBody>
      </p:sp>
      <p:sp>
        <p:nvSpPr>
          <p:cNvPr id="5" name="object 5"/>
          <p:cNvSpPr txBox="1"/>
          <p:nvPr/>
        </p:nvSpPr>
        <p:spPr>
          <a:xfrm>
            <a:off x="2619882" y="3497071"/>
            <a:ext cx="4791710" cy="2167260"/>
          </a:xfrm>
          <a:prstGeom prst="rect">
            <a:avLst/>
          </a:prstGeom>
        </p:spPr>
        <p:txBody>
          <a:bodyPr vert="horz" wrap="square" lIns="0" tIns="12700" rIns="0" bIns="0" rtlCol="0">
            <a:spAutoFit/>
          </a:bodyPr>
          <a:lstStyle/>
          <a:p>
            <a:pPr marL="584200" indent="-571500">
              <a:lnSpc>
                <a:spcPct val="100000"/>
              </a:lnSpc>
              <a:spcBef>
                <a:spcPts val="100"/>
              </a:spcBef>
              <a:buChar char="•"/>
              <a:tabLst>
                <a:tab pos="583565" algn="l"/>
                <a:tab pos="584200" algn="l"/>
              </a:tabLst>
            </a:pPr>
            <a:r>
              <a:rPr sz="2800" dirty="0">
                <a:latin typeface="Arial"/>
                <a:cs typeface="Arial"/>
              </a:rPr>
              <a:t>Adequate training &amp; supervision</a:t>
            </a:r>
          </a:p>
          <a:p>
            <a:pPr marL="584200" indent="-571500">
              <a:lnSpc>
                <a:spcPct val="100000"/>
              </a:lnSpc>
              <a:buChar char="•"/>
              <a:tabLst>
                <a:tab pos="583565" algn="l"/>
                <a:tab pos="584200" algn="l"/>
              </a:tabLst>
            </a:pPr>
            <a:r>
              <a:rPr sz="2800" dirty="0">
                <a:latin typeface="Arial"/>
                <a:cs typeface="Arial"/>
              </a:rPr>
              <a:t>Personal protective equipment</a:t>
            </a:r>
          </a:p>
          <a:p>
            <a:pPr marL="584200" indent="-571500">
              <a:lnSpc>
                <a:spcPct val="100000"/>
              </a:lnSpc>
              <a:buChar char="•"/>
              <a:tabLst>
                <a:tab pos="583565" algn="l"/>
                <a:tab pos="584200" algn="l"/>
              </a:tabLst>
            </a:pPr>
            <a:r>
              <a:rPr sz="2800" dirty="0">
                <a:latin typeface="Arial"/>
                <a:cs typeface="Arial"/>
              </a:rPr>
              <a:t>Other ways?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TotalTime>
  <Words>4415</Words>
  <Application>Microsoft Office PowerPoint</Application>
  <PresentationFormat>Widescreen</PresentationFormat>
  <Paragraphs>463</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Courier New</vt:lpstr>
      <vt:lpstr>Times New Roman</vt:lpstr>
      <vt:lpstr>Office Theme</vt:lpstr>
      <vt:lpstr>PowerPoint Presentation</vt:lpstr>
      <vt:lpstr>Do you know someone that has ever been hurt at work?</vt:lpstr>
      <vt:lpstr>What are some the consequences of a workplace injury?</vt:lpstr>
      <vt:lpstr>PowerPoint Presentation</vt:lpstr>
      <vt:lpstr>PowerPoint Presentation</vt:lpstr>
      <vt:lpstr>YOUNG WORKER INJURY CLAIMS BY INDUSTRY (2015-2017)</vt:lpstr>
      <vt:lpstr>PowerPoint Presentation</vt:lpstr>
      <vt:lpstr>PowerPoint Presentation</vt:lpstr>
      <vt:lpstr>How could this injury have been prevented?</vt:lpstr>
      <vt:lpstr>Every worker has 3 rights on the job:</vt:lpstr>
      <vt:lpstr>PowerPoint Presentation</vt:lpstr>
      <vt:lpstr>What is a hazard?</vt:lpstr>
      <vt:lpstr>Prolonged exposure to any combination of these hazards (silent killers) can lead to permanent illness and/or death.</vt:lpstr>
      <vt:lpstr>PowerPoint Presentation</vt:lpstr>
      <vt:lpstr>What are some examples of workplaces that would be more likely to have assaults and/or violent acts?</vt:lpstr>
      <vt:lpstr>How could this injury have been prevented?</vt:lpstr>
      <vt:lpstr>Personal Protective Equipment (PPE)</vt:lpstr>
      <vt:lpstr>PowerPoint Presentation</vt:lpstr>
      <vt:lpstr>How could this injury have been prevented?</vt:lpstr>
      <vt:lpstr>PowerPoint Presentation</vt:lpstr>
      <vt:lpstr>How could this injury have been prevented?</vt:lpstr>
      <vt:lpstr>PowerPoint Presentation</vt:lpstr>
      <vt:lpstr>PowerPoint Presentation</vt:lpstr>
      <vt:lpstr>What do you do if you, or someone  you know, gets injured at work?</vt:lpstr>
      <vt:lpstr>How could this injury have been prevented?</vt:lpstr>
      <vt:lpstr>Now, let’s sum up…</vt:lpstr>
      <vt:lpstr>Important links &amp;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Ready for Work</dc:title>
  <dc:creator>Matthew Lensen</dc:creator>
  <cp:lastModifiedBy>Matthew Phillips</cp:lastModifiedBy>
  <cp:revision>21</cp:revision>
  <cp:lastPrinted>2018-08-02T17:08:21Z</cp:lastPrinted>
  <dcterms:created xsi:type="dcterms:W3CDTF">2018-07-26T15:58:10Z</dcterms:created>
  <dcterms:modified xsi:type="dcterms:W3CDTF">2024-12-05T22:33:42Z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2018-06-20T00:00:00Z</vt:filetime>
  </property>
  <property fmtid="{D5CDD505-2E9C-101B-9397-08002B2CF9AE}" pid="3" name="Creator">
    <vt:lpwstr>Microsoft® PowerPoint® 2016</vt:lpwstr>
  </property>
  <property fmtid="{D5CDD505-2E9C-101B-9397-08002B2CF9AE}" pid="4" name="LastSaved">
    <vt:filetime>2018-07-26T00:00:00Z</vt:filetime>
  </property>
</Properties>
</file>