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9" r:id="rId1"/>
  </p:sldMasterIdLst>
  <p:notesMasterIdLst>
    <p:notesMasterId r:id="rId112"/>
  </p:notesMasterIdLst>
  <p:handoutMasterIdLst>
    <p:handoutMasterId r:id="rId113"/>
  </p:handoutMasterIdLst>
  <p:sldIdLst>
    <p:sldId id="1076" r:id="rId2"/>
    <p:sldId id="1077" r:id="rId3"/>
    <p:sldId id="1011" r:id="rId4"/>
    <p:sldId id="1012" r:id="rId5"/>
    <p:sldId id="544" r:id="rId6"/>
    <p:sldId id="1013" r:id="rId7"/>
    <p:sldId id="1181" r:id="rId8"/>
    <p:sldId id="1182" r:id="rId9"/>
    <p:sldId id="1079" r:id="rId10"/>
    <p:sldId id="1183" r:id="rId11"/>
    <p:sldId id="1080" r:id="rId12"/>
    <p:sldId id="1184" r:id="rId13"/>
    <p:sldId id="1185" r:id="rId14"/>
    <p:sldId id="1186" r:id="rId15"/>
    <p:sldId id="1187" r:id="rId16"/>
    <p:sldId id="1081" r:id="rId17"/>
    <p:sldId id="1210" r:id="rId18"/>
    <p:sldId id="1082" r:id="rId19"/>
    <p:sldId id="1083" r:id="rId20"/>
    <p:sldId id="1188" r:id="rId21"/>
    <p:sldId id="1189" r:id="rId22"/>
    <p:sldId id="1190" r:id="rId23"/>
    <p:sldId id="1191" r:id="rId24"/>
    <p:sldId id="1192" r:id="rId25"/>
    <p:sldId id="1193" r:id="rId26"/>
    <p:sldId id="1084" r:id="rId27"/>
    <p:sldId id="1194" r:id="rId28"/>
    <p:sldId id="1085" r:id="rId29"/>
    <p:sldId id="1086" r:id="rId30"/>
    <p:sldId id="1195" r:id="rId31"/>
    <p:sldId id="1095" r:id="rId32"/>
    <p:sldId id="1098" r:id="rId33"/>
    <p:sldId id="1196" r:id="rId34"/>
    <p:sldId id="1197" r:id="rId35"/>
    <p:sldId id="1198" r:id="rId36"/>
    <p:sldId id="1199" r:id="rId37"/>
    <p:sldId id="1200" r:id="rId38"/>
    <p:sldId id="1201" r:id="rId39"/>
    <p:sldId id="1202" r:id="rId40"/>
    <p:sldId id="1203" r:id="rId41"/>
    <p:sldId id="1204" r:id="rId42"/>
    <p:sldId id="1205" r:id="rId43"/>
    <p:sldId id="1206" r:id="rId44"/>
    <p:sldId id="1207" r:id="rId45"/>
    <p:sldId id="1208" r:id="rId46"/>
    <p:sldId id="1209" r:id="rId47"/>
    <p:sldId id="1211" r:id="rId48"/>
    <p:sldId id="1212" r:id="rId49"/>
    <p:sldId id="1213" r:id="rId50"/>
    <p:sldId id="1214" r:id="rId51"/>
    <p:sldId id="1099" r:id="rId52"/>
    <p:sldId id="1100" r:id="rId53"/>
    <p:sldId id="1215" r:id="rId54"/>
    <p:sldId id="1101" r:id="rId55"/>
    <p:sldId id="1102" r:id="rId56"/>
    <p:sldId id="1103" r:id="rId57"/>
    <p:sldId id="1104" r:id="rId58"/>
    <p:sldId id="1105" r:id="rId59"/>
    <p:sldId id="1216" r:id="rId60"/>
    <p:sldId id="1217" r:id="rId61"/>
    <p:sldId id="1218" r:id="rId62"/>
    <p:sldId id="1219" r:id="rId63"/>
    <p:sldId id="1220" r:id="rId64"/>
    <p:sldId id="1106" r:id="rId65"/>
    <p:sldId id="1107" r:id="rId66"/>
    <p:sldId id="1108" r:id="rId67"/>
    <p:sldId id="1221" r:id="rId68"/>
    <p:sldId id="1109" r:id="rId69"/>
    <p:sldId id="1222" r:id="rId70"/>
    <p:sldId id="1223" r:id="rId71"/>
    <p:sldId id="1224" r:id="rId72"/>
    <p:sldId id="1225" r:id="rId73"/>
    <p:sldId id="1226" r:id="rId74"/>
    <p:sldId id="1227" r:id="rId75"/>
    <p:sldId id="1228" r:id="rId76"/>
    <p:sldId id="1229" r:id="rId77"/>
    <p:sldId id="1230" r:id="rId78"/>
    <p:sldId id="1231" r:id="rId79"/>
    <p:sldId id="1232" r:id="rId80"/>
    <p:sldId id="1233" r:id="rId81"/>
    <p:sldId id="1234" r:id="rId82"/>
    <p:sldId id="1235" r:id="rId83"/>
    <p:sldId id="1114" r:id="rId84"/>
    <p:sldId id="1236" r:id="rId85"/>
    <p:sldId id="1258" r:id="rId86"/>
    <p:sldId id="1120" r:id="rId87"/>
    <p:sldId id="1150" r:id="rId88"/>
    <p:sldId id="1151" r:id="rId89"/>
    <p:sldId id="1237" r:id="rId90"/>
    <p:sldId id="1238" r:id="rId91"/>
    <p:sldId id="1239" r:id="rId92"/>
    <p:sldId id="1240" r:id="rId93"/>
    <p:sldId id="1241" r:id="rId94"/>
    <p:sldId id="1242" r:id="rId95"/>
    <p:sldId id="1243" r:id="rId96"/>
    <p:sldId id="1244" r:id="rId97"/>
    <p:sldId id="1245" r:id="rId98"/>
    <p:sldId id="1246" r:id="rId99"/>
    <p:sldId id="1247" r:id="rId100"/>
    <p:sldId id="1248" r:id="rId101"/>
    <p:sldId id="1249" r:id="rId102"/>
    <p:sldId id="1250" r:id="rId103"/>
    <p:sldId id="1251" r:id="rId104"/>
    <p:sldId id="1252" r:id="rId105"/>
    <p:sldId id="1253" r:id="rId106"/>
    <p:sldId id="1254" r:id="rId107"/>
    <p:sldId id="1255" r:id="rId108"/>
    <p:sldId id="1256" r:id="rId109"/>
    <p:sldId id="313" r:id="rId110"/>
    <p:sldId id="1257" r:id="rId111"/>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84" charset="-128"/>
        <a:cs typeface="+mn-cs"/>
      </a:defRPr>
    </a:lvl5pPr>
    <a:lvl6pPr marL="2286000" algn="l" defTabSz="914400" rtl="0" eaLnBrk="1" latinLnBrk="0" hangingPunct="1">
      <a:defRPr sz="2400" kern="1200">
        <a:solidFill>
          <a:schemeClr val="tx1"/>
        </a:solidFill>
        <a:latin typeface="Arial" charset="0"/>
        <a:ea typeface="ヒラギノ角ゴ Pro W3" pitchFamily="84" charset="-128"/>
        <a:cs typeface="+mn-cs"/>
      </a:defRPr>
    </a:lvl6pPr>
    <a:lvl7pPr marL="2743200" algn="l" defTabSz="914400" rtl="0" eaLnBrk="1" latinLnBrk="0" hangingPunct="1">
      <a:defRPr sz="2400" kern="1200">
        <a:solidFill>
          <a:schemeClr val="tx1"/>
        </a:solidFill>
        <a:latin typeface="Arial" charset="0"/>
        <a:ea typeface="ヒラギノ角ゴ Pro W3" pitchFamily="84" charset="-128"/>
        <a:cs typeface="+mn-cs"/>
      </a:defRPr>
    </a:lvl7pPr>
    <a:lvl8pPr marL="3200400" algn="l" defTabSz="914400" rtl="0" eaLnBrk="1" latinLnBrk="0" hangingPunct="1">
      <a:defRPr sz="2400" kern="1200">
        <a:solidFill>
          <a:schemeClr val="tx1"/>
        </a:solidFill>
        <a:latin typeface="Arial" charset="0"/>
        <a:ea typeface="ヒラギノ角ゴ Pro W3" pitchFamily="84" charset="-128"/>
        <a:cs typeface="+mn-cs"/>
      </a:defRPr>
    </a:lvl8pPr>
    <a:lvl9pPr marL="3657600" algn="l" defTabSz="914400" rtl="0" eaLnBrk="1" latinLnBrk="0" hangingPunct="1">
      <a:defRPr sz="2400" kern="1200">
        <a:solidFill>
          <a:schemeClr val="tx1"/>
        </a:solidFill>
        <a:latin typeface="Arial" charset="0"/>
        <a:ea typeface="ヒラギノ角ゴ Pro W3" pitchFamily="8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godfrey" initials="k"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E5D"/>
    <a:srgbClr val="003F5C"/>
    <a:srgbClr val="33CCCC"/>
    <a:srgbClr val="F0F1DB"/>
    <a:srgbClr val="DA3002"/>
    <a:srgbClr val="99CCFF"/>
    <a:srgbClr val="3399FF"/>
    <a:srgbClr val="0099FF"/>
    <a:srgbClr val="0099CC"/>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6057" autoAdjust="0"/>
    <p:restoredTop sz="88210" autoAdjust="0"/>
  </p:normalViewPr>
  <p:slideViewPr>
    <p:cSldViewPr>
      <p:cViewPr>
        <p:scale>
          <a:sx n="76" d="100"/>
          <a:sy n="76" d="100"/>
        </p:scale>
        <p:origin x="-2532" y="-93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Lst>
  </p:outlineViewPr>
  <p:notesTextViewPr>
    <p:cViewPr>
      <p:scale>
        <a:sx n="100" d="100"/>
        <a:sy n="100" d="100"/>
      </p:scale>
      <p:origin x="0" y="0"/>
    </p:cViewPr>
  </p:notesTextViewPr>
  <p:sorterViewPr>
    <p:cViewPr>
      <p:scale>
        <a:sx n="100" d="100"/>
        <a:sy n="100" d="100"/>
      </p:scale>
      <p:origin x="0" y="10932"/>
    </p:cViewPr>
  </p:sorterViewPr>
  <p:notesViewPr>
    <p:cSldViewPr>
      <p:cViewPr>
        <p:scale>
          <a:sx n="90" d="100"/>
          <a:sy n="90" d="100"/>
        </p:scale>
        <p:origin x="-3258" y="-108"/>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handoutMaster" Target="handoutMasters/handoutMaster1.xml"/><Relationship Id="rId11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commentAuthors" Target="commentAuthor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_rels/viewProps.xml.rels><?xml version="1.0" encoding="UTF-8" standalone="yes"?>
<Relationships xmlns="http://schemas.openxmlformats.org/package/2006/relationships"><Relationship Id="rId8" Type="http://schemas.openxmlformats.org/officeDocument/2006/relationships/slide" Target="slides/slide68.xml"/><Relationship Id="rId13" Type="http://schemas.openxmlformats.org/officeDocument/2006/relationships/slide" Target="slides/slide73.xml"/><Relationship Id="rId3" Type="http://schemas.openxmlformats.org/officeDocument/2006/relationships/slide" Target="slides/slide5.xml"/><Relationship Id="rId7" Type="http://schemas.openxmlformats.org/officeDocument/2006/relationships/slide" Target="slides/slide36.xml"/><Relationship Id="rId12" Type="http://schemas.openxmlformats.org/officeDocument/2006/relationships/slide" Target="slides/slide72.xml"/><Relationship Id="rId2" Type="http://schemas.openxmlformats.org/officeDocument/2006/relationships/slide" Target="slides/slide4.xml"/><Relationship Id="rId16" Type="http://schemas.openxmlformats.org/officeDocument/2006/relationships/slide" Target="slides/slide109.xml"/><Relationship Id="rId1" Type="http://schemas.openxmlformats.org/officeDocument/2006/relationships/slide" Target="slides/slide3.xml"/><Relationship Id="rId6" Type="http://schemas.openxmlformats.org/officeDocument/2006/relationships/slide" Target="slides/slide35.xml"/><Relationship Id="rId11" Type="http://schemas.openxmlformats.org/officeDocument/2006/relationships/slide" Target="slides/slide71.xml"/><Relationship Id="rId5" Type="http://schemas.openxmlformats.org/officeDocument/2006/relationships/slide" Target="slides/slide33.xml"/><Relationship Id="rId15" Type="http://schemas.openxmlformats.org/officeDocument/2006/relationships/slide" Target="slides/slide108.xml"/><Relationship Id="rId10" Type="http://schemas.openxmlformats.org/officeDocument/2006/relationships/slide" Target="slides/slide70.xml"/><Relationship Id="rId4" Type="http://schemas.openxmlformats.org/officeDocument/2006/relationships/slide" Target="slides/slide6.xml"/><Relationship Id="rId9" Type="http://schemas.openxmlformats.org/officeDocument/2006/relationships/slide" Target="slides/slide69.xml"/><Relationship Id="rId14" Type="http://schemas.openxmlformats.org/officeDocument/2006/relationships/slide" Target="slides/slide7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5300" cy="465138"/>
          </a:xfrm>
          <a:prstGeom prst="rect">
            <a:avLst/>
          </a:prstGeom>
          <a:noFill/>
          <a:ln w="9525">
            <a:noFill/>
            <a:miter lim="800000"/>
            <a:headEnd/>
            <a:tailEnd/>
          </a:ln>
          <a:effectLst/>
        </p:spPr>
        <p:txBody>
          <a:bodyPr vert="horz" wrap="square" lIns="93185" tIns="46593" rIns="93185" bIns="46593" numCol="1" anchor="t" anchorCtr="0" compatLnSpc="1">
            <a:prstTxWarp prst="textNoShape">
              <a:avLst/>
            </a:prstTxWarp>
          </a:bodyPr>
          <a:lstStyle>
            <a:lvl1pPr defTabSz="932415" eaLnBrk="1" hangingPunct="1">
              <a:defRPr sz="1200">
                <a:latin typeface="Tahoma" pitchFamily="34" charset="0"/>
              </a:defRPr>
            </a:lvl1pPr>
          </a:lstStyle>
          <a:p>
            <a:pPr>
              <a:defRPr/>
            </a:pPr>
            <a:endParaRPr lang="en-US" dirty="0"/>
          </a:p>
        </p:txBody>
      </p:sp>
      <p:sp>
        <p:nvSpPr>
          <p:cNvPr id="9219" name="Rectangle 3"/>
          <p:cNvSpPr>
            <a:spLocks noGrp="1" noChangeArrowheads="1"/>
          </p:cNvSpPr>
          <p:nvPr>
            <p:ph type="dt" sz="quarter" idx="1"/>
          </p:nvPr>
        </p:nvSpPr>
        <p:spPr bwMode="auto">
          <a:xfrm>
            <a:off x="3975100" y="0"/>
            <a:ext cx="3035300" cy="465138"/>
          </a:xfrm>
          <a:prstGeom prst="rect">
            <a:avLst/>
          </a:prstGeom>
          <a:noFill/>
          <a:ln w="9525">
            <a:noFill/>
            <a:miter lim="800000"/>
            <a:headEnd/>
            <a:tailEnd/>
          </a:ln>
          <a:effectLst/>
        </p:spPr>
        <p:txBody>
          <a:bodyPr vert="horz" wrap="square" lIns="93185" tIns="46593" rIns="93185" bIns="46593" numCol="1" anchor="t" anchorCtr="0" compatLnSpc="1">
            <a:prstTxWarp prst="textNoShape">
              <a:avLst/>
            </a:prstTxWarp>
          </a:bodyPr>
          <a:lstStyle>
            <a:lvl1pPr algn="r" defTabSz="932415" eaLnBrk="1" hangingPunct="1">
              <a:defRPr sz="1200">
                <a:latin typeface="Tahoma" pitchFamily="34" charset="0"/>
              </a:defRPr>
            </a:lvl1pPr>
          </a:lstStyle>
          <a:p>
            <a:pPr>
              <a:defRPr/>
            </a:pPr>
            <a:fld id="{2D72BAB8-1850-4505-A57D-A0329DF4634F}" type="datetime4">
              <a:rPr lang="en-US"/>
              <a:pPr>
                <a:defRPr/>
              </a:pPr>
              <a:t>December 10, 2015</a:t>
            </a:fld>
            <a:endParaRPr lang="en-US" dirty="0"/>
          </a:p>
        </p:txBody>
      </p:sp>
      <p:sp>
        <p:nvSpPr>
          <p:cNvPr id="9220" name="Rectangle 4"/>
          <p:cNvSpPr>
            <a:spLocks noGrp="1" noChangeArrowheads="1"/>
          </p:cNvSpPr>
          <p:nvPr>
            <p:ph type="ftr" sz="quarter" idx="2"/>
          </p:nvPr>
        </p:nvSpPr>
        <p:spPr bwMode="auto">
          <a:xfrm>
            <a:off x="546100" y="8599488"/>
            <a:ext cx="5997575" cy="463550"/>
          </a:xfrm>
          <a:prstGeom prst="rect">
            <a:avLst/>
          </a:prstGeom>
          <a:noFill/>
          <a:ln w="9525">
            <a:noFill/>
            <a:miter lim="800000"/>
            <a:headEnd/>
            <a:tailEnd/>
          </a:ln>
          <a:effectLst/>
        </p:spPr>
        <p:txBody>
          <a:bodyPr vert="horz" wrap="square" lIns="93185" tIns="46593" rIns="93185" bIns="46593" numCol="1" anchor="b" anchorCtr="0" compatLnSpc="1">
            <a:prstTxWarp prst="textNoShape">
              <a:avLst/>
            </a:prstTxWarp>
          </a:bodyPr>
          <a:lstStyle>
            <a:lvl1pPr defTabSz="932415" eaLnBrk="1" hangingPunct="1">
              <a:defRPr sz="1200">
                <a:latin typeface="Tahoma" pitchFamily="34" charset="0"/>
              </a:defRPr>
            </a:lvl1pPr>
          </a:lstStyle>
          <a:p>
            <a:pPr>
              <a:defRPr/>
            </a:pPr>
            <a:r>
              <a:rPr lang="en-US" dirty="0"/>
              <a:t>Supervision and Safety</a:t>
            </a:r>
          </a:p>
        </p:txBody>
      </p:sp>
      <p:sp>
        <p:nvSpPr>
          <p:cNvPr id="9221" name="Rectangle 5"/>
          <p:cNvSpPr>
            <a:spLocks noGrp="1" noChangeArrowheads="1"/>
          </p:cNvSpPr>
          <p:nvPr>
            <p:ph type="sldNum" sz="quarter" idx="3"/>
          </p:nvPr>
        </p:nvSpPr>
        <p:spPr bwMode="auto">
          <a:xfrm>
            <a:off x="5605463" y="8599488"/>
            <a:ext cx="1327150" cy="463550"/>
          </a:xfrm>
          <a:prstGeom prst="rect">
            <a:avLst/>
          </a:prstGeom>
          <a:noFill/>
          <a:ln w="9525">
            <a:noFill/>
            <a:miter lim="800000"/>
            <a:headEnd/>
            <a:tailEnd/>
          </a:ln>
          <a:effectLst/>
        </p:spPr>
        <p:txBody>
          <a:bodyPr vert="horz" wrap="square" lIns="93185" tIns="46593" rIns="93185" bIns="46593" numCol="1" anchor="b" anchorCtr="0" compatLnSpc="1">
            <a:prstTxWarp prst="textNoShape">
              <a:avLst/>
            </a:prstTxWarp>
          </a:bodyPr>
          <a:lstStyle>
            <a:lvl1pPr algn="r" defTabSz="932415" eaLnBrk="1" hangingPunct="1">
              <a:defRPr sz="1200">
                <a:latin typeface="Tahoma" pitchFamily="34" charset="0"/>
              </a:defRPr>
            </a:lvl1pPr>
          </a:lstStyle>
          <a:p>
            <a:pPr>
              <a:defRPr/>
            </a:pPr>
            <a:fld id="{70BCB767-2496-44E2-903E-86F5FFFB989E}" type="slidenum">
              <a:rPr lang="en-US"/>
              <a:pPr>
                <a:defRPr/>
              </a:pPr>
              <a:t>‹#›</a:t>
            </a:fld>
            <a:endParaRPr lang="en-US" dirty="0"/>
          </a:p>
        </p:txBody>
      </p:sp>
    </p:spTree>
    <p:extLst>
      <p:ext uri="{BB962C8B-B14F-4D97-AF65-F5344CB8AC3E}">
        <p14:creationId xmlns:p14="http://schemas.microsoft.com/office/powerpoint/2010/main" val="21684714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5300" cy="465138"/>
          </a:xfrm>
          <a:prstGeom prst="rect">
            <a:avLst/>
          </a:prstGeom>
          <a:noFill/>
          <a:ln w="9525">
            <a:noFill/>
            <a:miter lim="800000"/>
            <a:headEnd/>
            <a:tailEnd/>
          </a:ln>
          <a:effectLst/>
        </p:spPr>
        <p:txBody>
          <a:bodyPr vert="horz" wrap="square" lIns="93185" tIns="46593" rIns="93185" bIns="46593" numCol="1" anchor="t" anchorCtr="0" compatLnSpc="1">
            <a:prstTxWarp prst="textNoShape">
              <a:avLst/>
            </a:prstTxWarp>
          </a:bodyPr>
          <a:lstStyle>
            <a:lvl1pPr defTabSz="932415" eaLnBrk="1" hangingPunct="1">
              <a:defRPr sz="1200">
                <a:latin typeface="Tahoma" pitchFamily="34" charset="0"/>
              </a:defRPr>
            </a:lvl1pPr>
          </a:lstStyle>
          <a:p>
            <a:pPr>
              <a:defRPr/>
            </a:pPr>
            <a:endParaRPr lang="en-US" dirty="0"/>
          </a:p>
        </p:txBody>
      </p:sp>
      <p:sp>
        <p:nvSpPr>
          <p:cNvPr id="8195" name="Rectangle 3"/>
          <p:cNvSpPr>
            <a:spLocks noGrp="1" noChangeArrowheads="1"/>
          </p:cNvSpPr>
          <p:nvPr>
            <p:ph type="dt" idx="1"/>
          </p:nvPr>
        </p:nvSpPr>
        <p:spPr bwMode="auto">
          <a:xfrm>
            <a:off x="3975100" y="0"/>
            <a:ext cx="3035300" cy="465138"/>
          </a:xfrm>
          <a:prstGeom prst="rect">
            <a:avLst/>
          </a:prstGeom>
          <a:noFill/>
          <a:ln w="9525">
            <a:noFill/>
            <a:miter lim="800000"/>
            <a:headEnd/>
            <a:tailEnd/>
          </a:ln>
          <a:effectLst/>
        </p:spPr>
        <p:txBody>
          <a:bodyPr vert="horz" wrap="square" lIns="93185" tIns="46593" rIns="93185" bIns="46593" numCol="1" anchor="t" anchorCtr="0" compatLnSpc="1">
            <a:prstTxWarp prst="textNoShape">
              <a:avLst/>
            </a:prstTxWarp>
          </a:bodyPr>
          <a:lstStyle>
            <a:lvl1pPr algn="r" defTabSz="932415" eaLnBrk="1" hangingPunct="1">
              <a:defRPr sz="1200">
                <a:latin typeface="Tahoma" pitchFamily="34" charset="0"/>
              </a:defRPr>
            </a:lvl1pPr>
          </a:lstStyle>
          <a:p>
            <a:pPr>
              <a:defRPr/>
            </a:pPr>
            <a:fld id="{3BF2DC70-AC5A-4596-9FE6-84287337F2E0}" type="datetime4">
              <a:rPr lang="en-US"/>
              <a:pPr>
                <a:defRPr/>
              </a:pPr>
              <a:t>December 10, 2015</a:t>
            </a:fld>
            <a:endParaRPr lang="en-US" dirty="0"/>
          </a:p>
        </p:txBody>
      </p:sp>
      <p:sp>
        <p:nvSpPr>
          <p:cNvPr id="94212"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33450" y="4418013"/>
            <a:ext cx="5143500" cy="4181475"/>
          </a:xfrm>
          <a:prstGeom prst="rect">
            <a:avLst/>
          </a:prstGeom>
          <a:noFill/>
          <a:ln w="9525">
            <a:noFill/>
            <a:miter lim="800000"/>
            <a:headEnd/>
            <a:tailEnd/>
          </a:ln>
          <a:effectLst/>
        </p:spPr>
        <p:txBody>
          <a:bodyPr vert="horz" wrap="square" lIns="93185" tIns="46593" rIns="93185" bIns="4659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831263"/>
            <a:ext cx="3035300" cy="465137"/>
          </a:xfrm>
          <a:prstGeom prst="rect">
            <a:avLst/>
          </a:prstGeom>
          <a:noFill/>
          <a:ln w="9525">
            <a:noFill/>
            <a:miter lim="800000"/>
            <a:headEnd/>
            <a:tailEnd/>
          </a:ln>
          <a:effectLst/>
        </p:spPr>
        <p:txBody>
          <a:bodyPr vert="horz" wrap="square" lIns="93185" tIns="46593" rIns="93185" bIns="46593" numCol="1" anchor="b" anchorCtr="0" compatLnSpc="1">
            <a:prstTxWarp prst="textNoShape">
              <a:avLst/>
            </a:prstTxWarp>
          </a:bodyPr>
          <a:lstStyle>
            <a:lvl1pPr defTabSz="932415" eaLnBrk="1" hangingPunct="1">
              <a:defRPr sz="1200">
                <a:latin typeface="Tahoma" pitchFamily="34" charset="0"/>
              </a:defRPr>
            </a:lvl1pPr>
          </a:lstStyle>
          <a:p>
            <a:pPr>
              <a:defRPr/>
            </a:pPr>
            <a:r>
              <a:rPr lang="en-US" dirty="0"/>
              <a:t>Supervision and Safety</a:t>
            </a:r>
          </a:p>
        </p:txBody>
      </p:sp>
      <p:sp>
        <p:nvSpPr>
          <p:cNvPr id="8199" name="Rectangle 7"/>
          <p:cNvSpPr>
            <a:spLocks noGrp="1" noChangeArrowheads="1"/>
          </p:cNvSpPr>
          <p:nvPr>
            <p:ph type="sldNum" sz="quarter" idx="5"/>
          </p:nvPr>
        </p:nvSpPr>
        <p:spPr bwMode="auto">
          <a:xfrm>
            <a:off x="3975100" y="8831263"/>
            <a:ext cx="3035300" cy="465137"/>
          </a:xfrm>
          <a:prstGeom prst="rect">
            <a:avLst/>
          </a:prstGeom>
          <a:noFill/>
          <a:ln w="9525">
            <a:noFill/>
            <a:miter lim="800000"/>
            <a:headEnd/>
            <a:tailEnd/>
          </a:ln>
          <a:effectLst/>
        </p:spPr>
        <p:txBody>
          <a:bodyPr vert="horz" wrap="square" lIns="93185" tIns="46593" rIns="93185" bIns="46593" numCol="1" anchor="b" anchorCtr="0" compatLnSpc="1">
            <a:prstTxWarp prst="textNoShape">
              <a:avLst/>
            </a:prstTxWarp>
          </a:bodyPr>
          <a:lstStyle>
            <a:lvl1pPr algn="r" defTabSz="932415" eaLnBrk="1" hangingPunct="1">
              <a:defRPr sz="1200">
                <a:latin typeface="Tahoma" pitchFamily="34" charset="0"/>
              </a:defRPr>
            </a:lvl1pPr>
          </a:lstStyle>
          <a:p>
            <a:pPr>
              <a:defRPr/>
            </a:pPr>
            <a:fld id="{3D8DC6E2-A05A-4EE0-841F-85AC4B95F0CC}" type="slidenum">
              <a:rPr lang="en-US"/>
              <a:pPr>
                <a:defRPr/>
              </a:pPr>
              <a:t>‹#›</a:t>
            </a:fld>
            <a:endParaRPr lang="en-US" dirty="0"/>
          </a:p>
        </p:txBody>
      </p:sp>
    </p:spTree>
    <p:extLst>
      <p:ext uri="{BB962C8B-B14F-4D97-AF65-F5344CB8AC3E}">
        <p14:creationId xmlns:p14="http://schemas.microsoft.com/office/powerpoint/2010/main" val="2410687729"/>
      </p:ext>
    </p:extLst>
  </p:cSld>
  <p:clrMap bg1="lt1" tx1="dk1" bg2="lt2" tx2="dk2" accent1="accent1" accent2="accent2" accent3="accent3" accent4="accent4" accent5="accent5" accent6="accent6" hlink="hlink" folHlink="folHlink"/>
  <p:hf hdr="0" dt="0"/>
  <p:notesStyle>
    <a:lvl1pPr marL="227013" indent="-227013" algn="l" rtl="0" eaLnBrk="0" fontAlgn="base" hangingPunct="0">
      <a:spcBef>
        <a:spcPct val="30000"/>
      </a:spcBef>
      <a:spcAft>
        <a:spcPct val="0"/>
      </a:spcAft>
      <a:buFont typeface="Wingdings" pitchFamily="2" charset="2"/>
      <a:buChar char="v"/>
      <a:defRPr sz="1400" b="1" kern="1200">
        <a:solidFill>
          <a:schemeClr val="tx1"/>
        </a:solidFill>
        <a:latin typeface="Tahoma" pitchFamily="34" charset="0"/>
        <a:ea typeface="+mn-ea"/>
        <a:cs typeface="+mn-cs"/>
      </a:defRPr>
    </a:lvl1pPr>
    <a:lvl2pPr marL="681038" indent="-223838" algn="l" rtl="0" eaLnBrk="0" fontAlgn="base" hangingPunct="0">
      <a:spcBef>
        <a:spcPct val="30000"/>
      </a:spcBef>
      <a:spcAft>
        <a:spcPct val="0"/>
      </a:spcAft>
      <a:buFont typeface="Wingdings" pitchFamily="2" charset="2"/>
      <a:buChar char="Ø"/>
      <a:defRPr sz="1200" kern="1200">
        <a:solidFill>
          <a:schemeClr val="tx1"/>
        </a:solidFill>
        <a:latin typeface="Tahoma" pitchFamily="34" charset="0"/>
        <a:ea typeface="+mn-ea"/>
        <a:cs typeface="+mn-cs"/>
      </a:defRPr>
    </a:lvl2pPr>
    <a:lvl3pPr marL="1144588" indent="-230188" algn="l" rtl="0" eaLnBrk="0" fontAlgn="base" hangingPunct="0">
      <a:spcBef>
        <a:spcPct val="30000"/>
      </a:spcBef>
      <a:spcAft>
        <a:spcPct val="0"/>
      </a:spcAft>
      <a:buFont typeface="Wingdings" pitchFamily="2" charset="2"/>
      <a:buChar char="q"/>
      <a:defRPr sz="1200" kern="1200">
        <a:solidFill>
          <a:schemeClr val="tx1"/>
        </a:solidFill>
        <a:latin typeface="Tahoma" pitchFamily="34" charset="0"/>
        <a:ea typeface="+mn-ea"/>
        <a:cs typeface="+mn-cs"/>
      </a:defRPr>
    </a:lvl3pPr>
    <a:lvl4pPr marL="1598613" indent="-227013" algn="l" rtl="0" eaLnBrk="0" fontAlgn="base" hangingPunct="0">
      <a:spcBef>
        <a:spcPct val="30000"/>
      </a:spcBef>
      <a:spcAft>
        <a:spcPct val="0"/>
      </a:spcAft>
      <a:buFont typeface="Wingdings" pitchFamily="2" charset="2"/>
      <a:buChar char="ü"/>
      <a:defRPr sz="1200" kern="1200">
        <a:solidFill>
          <a:schemeClr val="tx1"/>
        </a:solidFill>
        <a:latin typeface="Tahoma" pitchFamily="34" charset="0"/>
        <a:ea typeface="+mn-ea"/>
        <a:cs typeface="+mn-cs"/>
      </a:defRPr>
    </a:lvl4pPr>
    <a:lvl5pPr marL="2052638" indent="-223838" algn="l" rtl="0" eaLnBrk="0" fontAlgn="base" hangingPunct="0">
      <a:spcBef>
        <a:spcPct val="30000"/>
      </a:spcBef>
      <a:spcAft>
        <a:spcPct val="0"/>
      </a:spcAft>
      <a:buFont typeface="Wingdings" pitchFamily="2" charset="2"/>
      <a:buChar char="§"/>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pPr>
              <a:defRPr/>
            </a:pPr>
            <a:fld id="{F97EC85A-5F9F-4475-A1E2-A1F2C3EF5FB8}" type="datetime2">
              <a:rPr lang="en-US" smtClean="0"/>
              <a:pPr>
                <a:defRPr/>
              </a:pPr>
              <a:t>Thursday, December 10, 2015</a:t>
            </a:fld>
            <a:endParaRPr lang="en-US" dirty="0"/>
          </a:p>
        </p:txBody>
      </p:sp>
      <p:sp>
        <p:nvSpPr>
          <p:cNvPr id="5" name="Footer Placeholder 4"/>
          <p:cNvSpPr>
            <a:spLocks noGrp="1"/>
          </p:cNvSpPr>
          <p:nvPr>
            <p:ph type="ftr" sz="quarter" idx="11"/>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12"/>
          </p:nvPr>
        </p:nvSpPr>
        <p:spPr/>
        <p:txBody>
          <a:bodyPr/>
          <a:lstStyle/>
          <a:p>
            <a:pPr>
              <a:defRPr/>
            </a:pPr>
            <a:fld id="{AFD4C075-73B5-4523-8E4C-44BF165C42A1}" type="slidenum">
              <a:rPr lang="en-US" smtClean="0"/>
              <a:pPr>
                <a:defRPr/>
              </a:pPr>
              <a:t>1</a:t>
            </a:fld>
            <a:endParaRPr lang="en-US" dirty="0"/>
          </a:p>
        </p:txBody>
      </p:sp>
    </p:spTree>
    <p:extLst>
      <p:ext uri="{BB962C8B-B14F-4D97-AF65-F5344CB8AC3E}">
        <p14:creationId xmlns:p14="http://schemas.microsoft.com/office/powerpoint/2010/main" val="456325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10</a:t>
            </a:fld>
            <a:endParaRPr lang="en-US" dirty="0"/>
          </a:p>
        </p:txBody>
      </p:sp>
    </p:spTree>
    <p:extLst>
      <p:ext uri="{BB962C8B-B14F-4D97-AF65-F5344CB8AC3E}">
        <p14:creationId xmlns:p14="http://schemas.microsoft.com/office/powerpoint/2010/main" val="472915058"/>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100</a:t>
            </a:fld>
            <a:endParaRPr lang="en-US" dirty="0"/>
          </a:p>
        </p:txBody>
      </p:sp>
    </p:spTree>
    <p:extLst>
      <p:ext uri="{BB962C8B-B14F-4D97-AF65-F5344CB8AC3E}">
        <p14:creationId xmlns:p14="http://schemas.microsoft.com/office/powerpoint/2010/main" val="2909007256"/>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Slide Image Placeholder 1"/>
          <p:cNvSpPr>
            <a:spLocks noGrp="1" noRot="1" noChangeAspect="1" noTextEdit="1"/>
          </p:cNvSpPr>
          <p:nvPr>
            <p:ph type="sldImg"/>
          </p:nvPr>
        </p:nvSpPr>
        <p:spPr>
          <a:ln/>
        </p:spPr>
      </p:sp>
      <p:sp>
        <p:nvSpPr>
          <p:cNvPr id="335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24AA848E-B627-4CC7-94F7-DA0D3B46C6F2}" type="slidenum">
              <a:rPr lang="en-US" smtClean="0"/>
              <a:pPr>
                <a:defRPr/>
              </a:pPr>
              <a:t>101</a:t>
            </a:fld>
            <a:endParaRPr lang="en-US" dirty="0"/>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102</a:t>
            </a:fld>
            <a:endParaRPr lang="en-US" dirty="0"/>
          </a:p>
        </p:txBody>
      </p:sp>
    </p:spTree>
    <p:extLst>
      <p:ext uri="{BB962C8B-B14F-4D97-AF65-F5344CB8AC3E}">
        <p14:creationId xmlns:p14="http://schemas.microsoft.com/office/powerpoint/2010/main" val="1044990541"/>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103</a:t>
            </a:fld>
            <a:endParaRPr lang="en-US" dirty="0"/>
          </a:p>
        </p:txBody>
      </p:sp>
    </p:spTree>
    <p:extLst>
      <p:ext uri="{BB962C8B-B14F-4D97-AF65-F5344CB8AC3E}">
        <p14:creationId xmlns:p14="http://schemas.microsoft.com/office/powerpoint/2010/main" val="2788624270"/>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104</a:t>
            </a:fld>
            <a:endParaRPr lang="en-US" dirty="0"/>
          </a:p>
        </p:txBody>
      </p:sp>
    </p:spTree>
    <p:extLst>
      <p:ext uri="{BB962C8B-B14F-4D97-AF65-F5344CB8AC3E}">
        <p14:creationId xmlns:p14="http://schemas.microsoft.com/office/powerpoint/2010/main" val="3972913228"/>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105</a:t>
            </a:fld>
            <a:endParaRPr lang="en-US" dirty="0"/>
          </a:p>
        </p:txBody>
      </p:sp>
    </p:spTree>
    <p:extLst>
      <p:ext uri="{BB962C8B-B14F-4D97-AF65-F5344CB8AC3E}">
        <p14:creationId xmlns:p14="http://schemas.microsoft.com/office/powerpoint/2010/main" val="3727471239"/>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106</a:t>
            </a:fld>
            <a:endParaRPr lang="en-US" dirty="0"/>
          </a:p>
        </p:txBody>
      </p:sp>
    </p:spTree>
    <p:extLst>
      <p:ext uri="{BB962C8B-B14F-4D97-AF65-F5344CB8AC3E}">
        <p14:creationId xmlns:p14="http://schemas.microsoft.com/office/powerpoint/2010/main" val="642342416"/>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107</a:t>
            </a:fld>
            <a:endParaRPr lang="en-US" dirty="0"/>
          </a:p>
        </p:txBody>
      </p:sp>
    </p:spTree>
    <p:extLst>
      <p:ext uri="{BB962C8B-B14F-4D97-AF65-F5344CB8AC3E}">
        <p14:creationId xmlns:p14="http://schemas.microsoft.com/office/powerpoint/2010/main" val="226731747"/>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ヒラギノ角ゴ Pro W3" pitchFamily="84" charset="-128"/>
              </a:defRPr>
            </a:lvl1pPr>
            <a:lvl2pPr marL="742950" indent="-285750" defTabSz="931863">
              <a:defRPr sz="2400">
                <a:solidFill>
                  <a:schemeClr val="tx1"/>
                </a:solidFill>
                <a:latin typeface="Arial" charset="0"/>
                <a:ea typeface="ヒラギノ角ゴ Pro W3" pitchFamily="84" charset="-128"/>
              </a:defRPr>
            </a:lvl2pPr>
            <a:lvl3pPr marL="1143000" indent="-228600" defTabSz="931863">
              <a:defRPr sz="2400">
                <a:solidFill>
                  <a:schemeClr val="tx1"/>
                </a:solidFill>
                <a:latin typeface="Arial" charset="0"/>
                <a:ea typeface="ヒラギノ角ゴ Pro W3" pitchFamily="84" charset="-128"/>
              </a:defRPr>
            </a:lvl3pPr>
            <a:lvl4pPr marL="1600200" indent="-228600" defTabSz="931863">
              <a:defRPr sz="2400">
                <a:solidFill>
                  <a:schemeClr val="tx1"/>
                </a:solidFill>
                <a:latin typeface="Arial" charset="0"/>
                <a:ea typeface="ヒラギノ角ゴ Pro W3" pitchFamily="84" charset="-128"/>
              </a:defRPr>
            </a:lvl4pPr>
            <a:lvl5pPr marL="2057400" indent="-228600" defTabSz="931863">
              <a:defRPr sz="2400">
                <a:solidFill>
                  <a:schemeClr val="tx1"/>
                </a:solidFill>
                <a:latin typeface="Arial" charset="0"/>
                <a:ea typeface="ヒラギノ角ゴ Pro W3" pitchFamily="84" charset="-128"/>
              </a:defRPr>
            </a:lvl5pPr>
            <a:lvl6pPr marL="25146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6pPr>
            <a:lvl7pPr marL="29718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7pPr>
            <a:lvl8pPr marL="34290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8pPr>
            <a:lvl9pPr marL="38862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9pPr>
          </a:lstStyle>
          <a:p>
            <a:r>
              <a:rPr lang="en-US" altLang="en-US" sz="1200" dirty="0" smtClean="0">
                <a:latin typeface="Tahoma" pitchFamily="34" charset="0"/>
              </a:rPr>
              <a:t>Supervision and Safety</a:t>
            </a:r>
          </a:p>
        </p:txBody>
      </p:sp>
      <p:sp>
        <p:nvSpPr>
          <p:cNvPr id="9830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ヒラギノ角ゴ Pro W3" pitchFamily="84" charset="-128"/>
              </a:defRPr>
            </a:lvl1pPr>
            <a:lvl2pPr marL="742950" indent="-285750" defTabSz="931863">
              <a:defRPr sz="2400">
                <a:solidFill>
                  <a:schemeClr val="tx1"/>
                </a:solidFill>
                <a:latin typeface="Arial" charset="0"/>
                <a:ea typeface="ヒラギノ角ゴ Pro W3" pitchFamily="84" charset="-128"/>
              </a:defRPr>
            </a:lvl2pPr>
            <a:lvl3pPr marL="1143000" indent="-228600" defTabSz="931863">
              <a:defRPr sz="2400">
                <a:solidFill>
                  <a:schemeClr val="tx1"/>
                </a:solidFill>
                <a:latin typeface="Arial" charset="0"/>
                <a:ea typeface="ヒラギノ角ゴ Pro W3" pitchFamily="84" charset="-128"/>
              </a:defRPr>
            </a:lvl3pPr>
            <a:lvl4pPr marL="1600200" indent="-228600" defTabSz="931863">
              <a:defRPr sz="2400">
                <a:solidFill>
                  <a:schemeClr val="tx1"/>
                </a:solidFill>
                <a:latin typeface="Arial" charset="0"/>
                <a:ea typeface="ヒラギノ角ゴ Pro W3" pitchFamily="84" charset="-128"/>
              </a:defRPr>
            </a:lvl4pPr>
            <a:lvl5pPr marL="2057400" indent="-228600" defTabSz="931863">
              <a:defRPr sz="2400">
                <a:solidFill>
                  <a:schemeClr val="tx1"/>
                </a:solidFill>
                <a:latin typeface="Arial" charset="0"/>
                <a:ea typeface="ヒラギノ角ゴ Pro W3" pitchFamily="84" charset="-128"/>
              </a:defRPr>
            </a:lvl5pPr>
            <a:lvl6pPr marL="25146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6pPr>
            <a:lvl7pPr marL="29718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7pPr>
            <a:lvl8pPr marL="34290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8pPr>
            <a:lvl9pPr marL="38862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9pPr>
          </a:lstStyle>
          <a:p>
            <a:fld id="{AB556C0F-6E14-405F-82DB-DA65AE3EF543}" type="slidenum">
              <a:rPr lang="en-US" altLang="en-US" sz="1200" smtClean="0">
                <a:latin typeface="Tahoma" pitchFamily="34" charset="0"/>
              </a:rPr>
              <a:pPr/>
              <a:t>108</a:t>
            </a:fld>
            <a:endParaRPr lang="en-US" altLang="en-US" sz="1200" dirty="0" smtClean="0">
              <a:latin typeface="Tahoma" pitchFamily="34" charset="0"/>
            </a:endParaRPr>
          </a:p>
        </p:txBody>
      </p:sp>
      <p:sp>
        <p:nvSpPr>
          <p:cNvPr id="98308" name="Rectangle 2"/>
          <p:cNvSpPr>
            <a:spLocks noGrp="1" noRot="1" noChangeAspect="1" noChangeArrowheads="1" noTextEdit="1"/>
          </p:cNvSpPr>
          <p:nvPr>
            <p:ph type="sldImg"/>
          </p:nvPr>
        </p:nvSpPr>
        <p:spPr>
          <a:ln/>
        </p:spPr>
      </p:sp>
      <p:sp>
        <p:nvSpPr>
          <p:cNvPr id="98309" name="Notes Placeholder 5"/>
          <p:cNvSpPr>
            <a:spLocks noGrp="1"/>
          </p:cNvSpPr>
          <p:nvPr/>
        </p:nvSpPr>
        <p:spPr bwMode="auto">
          <a:xfrm>
            <a:off x="933450" y="4418013"/>
            <a:ext cx="5143500" cy="418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85" tIns="46593" rIns="93185" bIns="46593"/>
          <a:lstStyle>
            <a:lvl1pPr marL="227013" indent="-227013">
              <a:defRPr sz="2400">
                <a:solidFill>
                  <a:schemeClr val="tx1"/>
                </a:solidFill>
                <a:latin typeface="Arial" charset="0"/>
                <a:ea typeface="ヒラギノ角ゴ Pro W3" pitchFamily="84" charset="-128"/>
              </a:defRPr>
            </a:lvl1pPr>
            <a:lvl2pPr marL="742950" indent="-285750">
              <a:defRPr sz="2400">
                <a:solidFill>
                  <a:schemeClr val="tx1"/>
                </a:solidFill>
                <a:latin typeface="Arial" charset="0"/>
                <a:ea typeface="ヒラギノ角ゴ Pro W3" pitchFamily="84" charset="-128"/>
              </a:defRPr>
            </a:lvl2pPr>
            <a:lvl3pPr marL="1143000" indent="-228600">
              <a:defRPr sz="2400">
                <a:solidFill>
                  <a:schemeClr val="tx1"/>
                </a:solidFill>
                <a:latin typeface="Arial" charset="0"/>
                <a:ea typeface="ヒラギノ角ゴ Pro W3" pitchFamily="84" charset="-128"/>
              </a:defRPr>
            </a:lvl3pPr>
            <a:lvl4pPr marL="1600200" indent="-228600">
              <a:defRPr sz="2400">
                <a:solidFill>
                  <a:schemeClr val="tx1"/>
                </a:solidFill>
                <a:latin typeface="Arial" charset="0"/>
                <a:ea typeface="ヒラギノ角ゴ Pro W3" pitchFamily="84" charset="-128"/>
              </a:defRPr>
            </a:lvl4pPr>
            <a:lvl5pPr marL="2057400" indent="-228600">
              <a:defRPr sz="2400">
                <a:solidFill>
                  <a:schemeClr val="tx1"/>
                </a:solidFill>
                <a:latin typeface="Arial"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84" charset="-128"/>
              </a:defRPr>
            </a:lvl9pPr>
          </a:lstStyle>
          <a:p>
            <a:pPr>
              <a:spcBef>
                <a:spcPct val="30000"/>
              </a:spcBef>
              <a:buFont typeface="Wingdings" pitchFamily="2" charset="2"/>
              <a:buChar char="v"/>
            </a:pPr>
            <a:endParaRPr lang="en-US" altLang="en-US" sz="1400" b="1" dirty="0">
              <a:latin typeface="Tahoma" pitchFamily="34" charset="0"/>
            </a:endParaRPr>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ヒラギノ角ゴ Pro W3" pitchFamily="84" charset="-128"/>
              </a:defRPr>
            </a:lvl1pPr>
            <a:lvl2pPr marL="742950" indent="-285750" defTabSz="931863">
              <a:defRPr sz="2400">
                <a:solidFill>
                  <a:schemeClr val="tx1"/>
                </a:solidFill>
                <a:latin typeface="Arial" charset="0"/>
                <a:ea typeface="ヒラギノ角ゴ Pro W3" pitchFamily="84" charset="-128"/>
              </a:defRPr>
            </a:lvl2pPr>
            <a:lvl3pPr marL="1143000" indent="-228600" defTabSz="931863">
              <a:defRPr sz="2400">
                <a:solidFill>
                  <a:schemeClr val="tx1"/>
                </a:solidFill>
                <a:latin typeface="Arial" charset="0"/>
                <a:ea typeface="ヒラギノ角ゴ Pro W3" pitchFamily="84" charset="-128"/>
              </a:defRPr>
            </a:lvl3pPr>
            <a:lvl4pPr marL="1600200" indent="-228600" defTabSz="931863">
              <a:defRPr sz="2400">
                <a:solidFill>
                  <a:schemeClr val="tx1"/>
                </a:solidFill>
                <a:latin typeface="Arial" charset="0"/>
                <a:ea typeface="ヒラギノ角ゴ Pro W3" pitchFamily="84" charset="-128"/>
              </a:defRPr>
            </a:lvl4pPr>
            <a:lvl5pPr marL="2057400" indent="-228600" defTabSz="931863">
              <a:defRPr sz="2400">
                <a:solidFill>
                  <a:schemeClr val="tx1"/>
                </a:solidFill>
                <a:latin typeface="Arial" charset="0"/>
                <a:ea typeface="ヒラギノ角ゴ Pro W3" pitchFamily="84" charset="-128"/>
              </a:defRPr>
            </a:lvl5pPr>
            <a:lvl6pPr marL="25146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6pPr>
            <a:lvl7pPr marL="29718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7pPr>
            <a:lvl8pPr marL="34290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8pPr>
            <a:lvl9pPr marL="38862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9pPr>
          </a:lstStyle>
          <a:p>
            <a:r>
              <a:rPr lang="en-US" altLang="en-US" sz="1200" dirty="0" smtClean="0">
                <a:latin typeface="Tahoma" pitchFamily="34" charset="0"/>
              </a:rPr>
              <a:t>Supervision and Safety</a:t>
            </a:r>
          </a:p>
        </p:txBody>
      </p:sp>
      <p:sp>
        <p:nvSpPr>
          <p:cNvPr id="1853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ヒラギノ角ゴ Pro W3" pitchFamily="84" charset="-128"/>
              </a:defRPr>
            </a:lvl1pPr>
            <a:lvl2pPr marL="742950" indent="-285750" defTabSz="931863">
              <a:defRPr sz="2400">
                <a:solidFill>
                  <a:schemeClr val="tx1"/>
                </a:solidFill>
                <a:latin typeface="Arial" charset="0"/>
                <a:ea typeface="ヒラギノ角ゴ Pro W3" pitchFamily="84" charset="-128"/>
              </a:defRPr>
            </a:lvl2pPr>
            <a:lvl3pPr marL="1143000" indent="-228600" defTabSz="931863">
              <a:defRPr sz="2400">
                <a:solidFill>
                  <a:schemeClr val="tx1"/>
                </a:solidFill>
                <a:latin typeface="Arial" charset="0"/>
                <a:ea typeface="ヒラギノ角ゴ Pro W3" pitchFamily="84" charset="-128"/>
              </a:defRPr>
            </a:lvl3pPr>
            <a:lvl4pPr marL="1600200" indent="-228600" defTabSz="931863">
              <a:defRPr sz="2400">
                <a:solidFill>
                  <a:schemeClr val="tx1"/>
                </a:solidFill>
                <a:latin typeface="Arial" charset="0"/>
                <a:ea typeface="ヒラギノ角ゴ Pro W3" pitchFamily="84" charset="-128"/>
              </a:defRPr>
            </a:lvl4pPr>
            <a:lvl5pPr marL="2057400" indent="-228600" defTabSz="931863">
              <a:defRPr sz="2400">
                <a:solidFill>
                  <a:schemeClr val="tx1"/>
                </a:solidFill>
                <a:latin typeface="Arial" charset="0"/>
                <a:ea typeface="ヒラギノ角ゴ Pro W3" pitchFamily="84" charset="-128"/>
              </a:defRPr>
            </a:lvl5pPr>
            <a:lvl6pPr marL="25146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6pPr>
            <a:lvl7pPr marL="29718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7pPr>
            <a:lvl8pPr marL="34290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8pPr>
            <a:lvl9pPr marL="38862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9pPr>
          </a:lstStyle>
          <a:p>
            <a:fld id="{DE140150-0E17-425C-96DC-7F045DC073B8}" type="slidenum">
              <a:rPr lang="en-US" altLang="en-US" sz="1200" smtClean="0">
                <a:latin typeface="Tahoma" pitchFamily="34" charset="0"/>
              </a:rPr>
              <a:pPr/>
              <a:t>109</a:t>
            </a:fld>
            <a:endParaRPr lang="en-US" altLang="en-US" sz="1200" dirty="0" smtClean="0">
              <a:latin typeface="Tahoma" pitchFamily="34" charset="0"/>
            </a:endParaRPr>
          </a:p>
        </p:txBody>
      </p:sp>
      <p:sp>
        <p:nvSpPr>
          <p:cNvPr id="185348" name="Rectangle 2"/>
          <p:cNvSpPr>
            <a:spLocks noGrp="1" noRot="1" noChangeAspect="1" noChangeArrowheads="1" noTextEdit="1"/>
          </p:cNvSpPr>
          <p:nvPr>
            <p:ph type="sldImg"/>
          </p:nvPr>
        </p:nvSpPr>
        <p:spPr>
          <a:ln/>
        </p:spPr>
      </p:sp>
      <p:sp>
        <p:nvSpPr>
          <p:cNvPr id="185349" name="Rectangle 3"/>
          <p:cNvSpPr>
            <a:spLocks noGrp="1" noChangeArrowheads="1"/>
          </p:cNvSpPr>
          <p:nvPr>
            <p:ph type="body" idx="1"/>
          </p:nvPr>
        </p:nvSpPr>
        <p:spPr>
          <a:xfrm>
            <a:off x="933450" y="4351338"/>
            <a:ext cx="5143500" cy="4183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buFont typeface="Wingdings" pitchFamily="2" charset="2"/>
              <a:buChar char="§"/>
            </a:pPr>
            <a:r>
              <a:rPr lang="en-CA" altLang="en-US" sz="1200" b="0" dirty="0" smtClean="0">
                <a:latin typeface="Arial" charset="0"/>
              </a:rPr>
              <a:t>Explain additional information can be obtained from the websites listed above.</a:t>
            </a:r>
          </a:p>
          <a:p>
            <a:pPr marL="228600" indent="-228600" eaLnBrk="1" hangingPunct="1">
              <a:spcBef>
                <a:spcPct val="0"/>
              </a:spcBef>
              <a:buFont typeface="Wingdings" pitchFamily="2" charset="2"/>
              <a:buChar char="§"/>
            </a:pPr>
            <a:endParaRPr lang="en-CA" altLang="en-US" sz="1200" b="0" dirty="0" smtClean="0">
              <a:latin typeface="Arial" charset="0"/>
            </a:endParaRPr>
          </a:p>
          <a:p>
            <a:pPr marL="228600" indent="-228600" eaLnBrk="1" hangingPunct="1">
              <a:spcBef>
                <a:spcPct val="0"/>
              </a:spcBef>
              <a:buFont typeface="Wingdings" pitchFamily="2" charset="2"/>
              <a:buChar char="§"/>
            </a:pPr>
            <a:r>
              <a:rPr lang="en-CA" altLang="en-US" sz="1200" b="0" dirty="0" smtClean="0">
                <a:latin typeface="Arial" charset="0"/>
              </a:rPr>
              <a:t> Remind participants of the publications available from the us.</a:t>
            </a:r>
          </a:p>
          <a:p>
            <a:pPr marL="228600" indent="-228600" eaLnBrk="1" hangingPunct="1">
              <a:spcBef>
                <a:spcPct val="0"/>
              </a:spcBef>
              <a:buFont typeface="Wingdings" pitchFamily="2" charset="2"/>
              <a:buChar char="§"/>
            </a:pPr>
            <a:endParaRPr lang="en-CA" altLang="en-US" sz="1200" b="0" dirty="0" smtClean="0">
              <a:latin typeface="Arial" charset="0"/>
            </a:endParaRPr>
          </a:p>
          <a:p>
            <a:pPr marL="228600" indent="-228600" eaLnBrk="1" hangingPunct="1">
              <a:spcBef>
                <a:spcPct val="0"/>
              </a:spcBef>
              <a:buFont typeface="Wingdings" pitchFamily="2" charset="2"/>
              <a:buChar char="§"/>
            </a:pPr>
            <a:r>
              <a:rPr lang="en-CA" altLang="en-US" sz="1200" b="0" dirty="0" smtClean="0">
                <a:latin typeface="Arial" charset="0"/>
              </a:rPr>
              <a:t> Thank them for coming.</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Slide Image Placeholder 1"/>
          <p:cNvSpPr>
            <a:spLocks noGrp="1" noRot="1" noChangeAspect="1" noTextEdit="1"/>
          </p:cNvSpPr>
          <p:nvPr>
            <p:ph type="sldImg"/>
          </p:nvPr>
        </p:nvSpPr>
        <p:spPr>
          <a:ln/>
        </p:spPr>
      </p:sp>
      <p:sp>
        <p:nvSpPr>
          <p:cNvPr id="2508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1F61E4A2-92DC-48F2-8CD3-1F11CB5C5D71}" type="slidenum">
              <a:rPr lang="en-US" smtClean="0"/>
              <a:pPr>
                <a:defRPr/>
              </a:pPr>
              <a:t>11</a:t>
            </a:fld>
            <a:endParaRPr lang="en-US" dirty="0"/>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Slide Image Placeholder 1"/>
          <p:cNvSpPr>
            <a:spLocks noGrp="1" noRot="1" noChangeAspect="1" noTextEdit="1"/>
          </p:cNvSpPr>
          <p:nvPr>
            <p:ph type="sldImg"/>
          </p:nvPr>
        </p:nvSpPr>
        <p:spPr>
          <a:ln/>
        </p:spPr>
      </p:sp>
      <p:sp>
        <p:nvSpPr>
          <p:cNvPr id="4843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FA702B17-718D-4B40-A413-E075C2BC38FF}" type="slidenum">
              <a:rPr lang="en-US" smtClean="0"/>
              <a:pPr>
                <a:defRPr/>
              </a:pPr>
              <a:t>110</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Slide Image Placeholder 1"/>
          <p:cNvSpPr>
            <a:spLocks noGrp="1" noRot="1" noChangeAspect="1" noTextEdit="1"/>
          </p:cNvSpPr>
          <p:nvPr>
            <p:ph type="sldImg"/>
          </p:nvPr>
        </p:nvSpPr>
        <p:spPr>
          <a:ln/>
        </p:spPr>
      </p:sp>
      <p:sp>
        <p:nvSpPr>
          <p:cNvPr id="2508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1F61E4A2-92DC-48F2-8CD3-1F11CB5C5D71}"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Slide Image Placeholder 1"/>
          <p:cNvSpPr>
            <a:spLocks noGrp="1" noRot="1" noChangeAspect="1" noTextEdit="1"/>
          </p:cNvSpPr>
          <p:nvPr>
            <p:ph type="sldImg"/>
          </p:nvPr>
        </p:nvSpPr>
        <p:spPr>
          <a:ln/>
        </p:spPr>
      </p:sp>
      <p:sp>
        <p:nvSpPr>
          <p:cNvPr id="2508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1F61E4A2-92DC-48F2-8CD3-1F11CB5C5D71}"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Slide Image Placeholder 1"/>
          <p:cNvSpPr>
            <a:spLocks noGrp="1" noRot="1" noChangeAspect="1" noTextEdit="1"/>
          </p:cNvSpPr>
          <p:nvPr>
            <p:ph type="sldImg"/>
          </p:nvPr>
        </p:nvSpPr>
        <p:spPr>
          <a:ln/>
        </p:spPr>
      </p:sp>
      <p:sp>
        <p:nvSpPr>
          <p:cNvPr id="2508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1F61E4A2-92DC-48F2-8CD3-1F11CB5C5D71}"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Slide Image Placeholder 1"/>
          <p:cNvSpPr>
            <a:spLocks noGrp="1" noRot="1" noChangeAspect="1" noTextEdit="1"/>
          </p:cNvSpPr>
          <p:nvPr>
            <p:ph type="sldImg"/>
          </p:nvPr>
        </p:nvSpPr>
        <p:spPr>
          <a:ln/>
        </p:spPr>
      </p:sp>
      <p:sp>
        <p:nvSpPr>
          <p:cNvPr id="2508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1F61E4A2-92DC-48F2-8CD3-1F11CB5C5D71}"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16</a:t>
            </a:fld>
            <a:endParaRPr lang="en-US" dirty="0"/>
          </a:p>
        </p:txBody>
      </p:sp>
    </p:spTree>
    <p:extLst>
      <p:ext uri="{BB962C8B-B14F-4D97-AF65-F5344CB8AC3E}">
        <p14:creationId xmlns:p14="http://schemas.microsoft.com/office/powerpoint/2010/main" val="2913789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17</a:t>
            </a:fld>
            <a:endParaRPr lang="en-US" dirty="0"/>
          </a:p>
        </p:txBody>
      </p:sp>
    </p:spTree>
    <p:extLst>
      <p:ext uri="{BB962C8B-B14F-4D97-AF65-F5344CB8AC3E}">
        <p14:creationId xmlns:p14="http://schemas.microsoft.com/office/powerpoint/2010/main" val="12924050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18</a:t>
            </a:fld>
            <a:endParaRPr lang="en-US" dirty="0"/>
          </a:p>
        </p:txBody>
      </p:sp>
    </p:spTree>
    <p:extLst>
      <p:ext uri="{BB962C8B-B14F-4D97-AF65-F5344CB8AC3E}">
        <p14:creationId xmlns:p14="http://schemas.microsoft.com/office/powerpoint/2010/main" val="1022038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19</a:t>
            </a:fld>
            <a:endParaRPr lang="en-US" dirty="0"/>
          </a:p>
        </p:txBody>
      </p:sp>
    </p:spTree>
    <p:extLst>
      <p:ext uri="{BB962C8B-B14F-4D97-AF65-F5344CB8AC3E}">
        <p14:creationId xmlns:p14="http://schemas.microsoft.com/office/powerpoint/2010/main" val="1701210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2</a:t>
            </a:fld>
            <a:endParaRPr lang="en-US" dirty="0"/>
          </a:p>
        </p:txBody>
      </p:sp>
    </p:spTree>
    <p:extLst>
      <p:ext uri="{BB962C8B-B14F-4D97-AF65-F5344CB8AC3E}">
        <p14:creationId xmlns:p14="http://schemas.microsoft.com/office/powerpoint/2010/main" val="15850114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20</a:t>
            </a:fld>
            <a:endParaRPr lang="en-US" dirty="0"/>
          </a:p>
        </p:txBody>
      </p:sp>
    </p:spTree>
    <p:extLst>
      <p:ext uri="{BB962C8B-B14F-4D97-AF65-F5344CB8AC3E}">
        <p14:creationId xmlns:p14="http://schemas.microsoft.com/office/powerpoint/2010/main" val="34017947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21</a:t>
            </a:fld>
            <a:endParaRPr lang="en-US" dirty="0"/>
          </a:p>
        </p:txBody>
      </p:sp>
    </p:spTree>
    <p:extLst>
      <p:ext uri="{BB962C8B-B14F-4D97-AF65-F5344CB8AC3E}">
        <p14:creationId xmlns:p14="http://schemas.microsoft.com/office/powerpoint/2010/main" val="33961949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22</a:t>
            </a:fld>
            <a:endParaRPr lang="en-US" dirty="0"/>
          </a:p>
        </p:txBody>
      </p:sp>
    </p:spTree>
    <p:extLst>
      <p:ext uri="{BB962C8B-B14F-4D97-AF65-F5344CB8AC3E}">
        <p14:creationId xmlns:p14="http://schemas.microsoft.com/office/powerpoint/2010/main" val="6523917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23</a:t>
            </a:fld>
            <a:endParaRPr lang="en-US" dirty="0"/>
          </a:p>
        </p:txBody>
      </p:sp>
    </p:spTree>
    <p:extLst>
      <p:ext uri="{BB962C8B-B14F-4D97-AF65-F5344CB8AC3E}">
        <p14:creationId xmlns:p14="http://schemas.microsoft.com/office/powerpoint/2010/main" val="32573750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24</a:t>
            </a:fld>
            <a:endParaRPr lang="en-US" dirty="0"/>
          </a:p>
        </p:txBody>
      </p:sp>
    </p:spTree>
    <p:extLst>
      <p:ext uri="{BB962C8B-B14F-4D97-AF65-F5344CB8AC3E}">
        <p14:creationId xmlns:p14="http://schemas.microsoft.com/office/powerpoint/2010/main" val="34822200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25</a:t>
            </a:fld>
            <a:endParaRPr lang="en-US" dirty="0"/>
          </a:p>
        </p:txBody>
      </p:sp>
    </p:spTree>
    <p:extLst>
      <p:ext uri="{BB962C8B-B14F-4D97-AF65-F5344CB8AC3E}">
        <p14:creationId xmlns:p14="http://schemas.microsoft.com/office/powerpoint/2010/main" val="35205584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26</a:t>
            </a:fld>
            <a:endParaRPr lang="en-US" dirty="0"/>
          </a:p>
        </p:txBody>
      </p:sp>
    </p:spTree>
    <p:extLst>
      <p:ext uri="{BB962C8B-B14F-4D97-AF65-F5344CB8AC3E}">
        <p14:creationId xmlns:p14="http://schemas.microsoft.com/office/powerpoint/2010/main" val="32940303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27</a:t>
            </a:fld>
            <a:endParaRPr lang="en-US" dirty="0"/>
          </a:p>
        </p:txBody>
      </p:sp>
    </p:spTree>
    <p:extLst>
      <p:ext uri="{BB962C8B-B14F-4D97-AF65-F5344CB8AC3E}">
        <p14:creationId xmlns:p14="http://schemas.microsoft.com/office/powerpoint/2010/main" val="29164136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28</a:t>
            </a:fld>
            <a:endParaRPr lang="en-US" dirty="0"/>
          </a:p>
        </p:txBody>
      </p:sp>
    </p:spTree>
    <p:extLst>
      <p:ext uri="{BB962C8B-B14F-4D97-AF65-F5344CB8AC3E}">
        <p14:creationId xmlns:p14="http://schemas.microsoft.com/office/powerpoint/2010/main" val="22560849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29</a:t>
            </a:fld>
            <a:endParaRPr lang="en-US" dirty="0"/>
          </a:p>
        </p:txBody>
      </p:sp>
    </p:spTree>
    <p:extLst>
      <p:ext uri="{BB962C8B-B14F-4D97-AF65-F5344CB8AC3E}">
        <p14:creationId xmlns:p14="http://schemas.microsoft.com/office/powerpoint/2010/main" val="1436317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ヒラギノ角ゴ Pro W3" pitchFamily="84" charset="-128"/>
              </a:defRPr>
            </a:lvl1pPr>
            <a:lvl2pPr marL="742950" indent="-285750" defTabSz="931863">
              <a:defRPr sz="2400">
                <a:solidFill>
                  <a:schemeClr val="tx1"/>
                </a:solidFill>
                <a:latin typeface="Arial" charset="0"/>
                <a:ea typeface="ヒラギノ角ゴ Pro W3" pitchFamily="84" charset="-128"/>
              </a:defRPr>
            </a:lvl2pPr>
            <a:lvl3pPr marL="1143000" indent="-228600" defTabSz="931863">
              <a:defRPr sz="2400">
                <a:solidFill>
                  <a:schemeClr val="tx1"/>
                </a:solidFill>
                <a:latin typeface="Arial" charset="0"/>
                <a:ea typeface="ヒラギノ角ゴ Pro W3" pitchFamily="84" charset="-128"/>
              </a:defRPr>
            </a:lvl3pPr>
            <a:lvl4pPr marL="1600200" indent="-228600" defTabSz="931863">
              <a:defRPr sz="2400">
                <a:solidFill>
                  <a:schemeClr val="tx1"/>
                </a:solidFill>
                <a:latin typeface="Arial" charset="0"/>
                <a:ea typeface="ヒラギノ角ゴ Pro W3" pitchFamily="84" charset="-128"/>
              </a:defRPr>
            </a:lvl4pPr>
            <a:lvl5pPr marL="2057400" indent="-228600" defTabSz="931863">
              <a:defRPr sz="2400">
                <a:solidFill>
                  <a:schemeClr val="tx1"/>
                </a:solidFill>
                <a:latin typeface="Arial" charset="0"/>
                <a:ea typeface="ヒラギノ角ゴ Pro W3" pitchFamily="84" charset="-128"/>
              </a:defRPr>
            </a:lvl5pPr>
            <a:lvl6pPr marL="25146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6pPr>
            <a:lvl7pPr marL="29718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7pPr>
            <a:lvl8pPr marL="34290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8pPr>
            <a:lvl9pPr marL="38862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9pPr>
          </a:lstStyle>
          <a:p>
            <a:r>
              <a:rPr lang="en-US" altLang="en-US" sz="1200" dirty="0" smtClean="0">
                <a:latin typeface="Tahoma" pitchFamily="34" charset="0"/>
              </a:rPr>
              <a:t>Supervision and Safety</a:t>
            </a:r>
          </a:p>
        </p:txBody>
      </p:sp>
      <p:sp>
        <p:nvSpPr>
          <p:cNvPr id="962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ヒラギノ角ゴ Pro W3" pitchFamily="84" charset="-128"/>
              </a:defRPr>
            </a:lvl1pPr>
            <a:lvl2pPr marL="742950" indent="-285750" defTabSz="931863">
              <a:defRPr sz="2400">
                <a:solidFill>
                  <a:schemeClr val="tx1"/>
                </a:solidFill>
                <a:latin typeface="Arial" charset="0"/>
                <a:ea typeface="ヒラギノ角ゴ Pro W3" pitchFamily="84" charset="-128"/>
              </a:defRPr>
            </a:lvl2pPr>
            <a:lvl3pPr marL="1143000" indent="-228600" defTabSz="931863">
              <a:defRPr sz="2400">
                <a:solidFill>
                  <a:schemeClr val="tx1"/>
                </a:solidFill>
                <a:latin typeface="Arial" charset="0"/>
                <a:ea typeface="ヒラギノ角ゴ Pro W3" pitchFamily="84" charset="-128"/>
              </a:defRPr>
            </a:lvl3pPr>
            <a:lvl4pPr marL="1600200" indent="-228600" defTabSz="931863">
              <a:defRPr sz="2400">
                <a:solidFill>
                  <a:schemeClr val="tx1"/>
                </a:solidFill>
                <a:latin typeface="Arial" charset="0"/>
                <a:ea typeface="ヒラギノ角ゴ Pro W3" pitchFamily="84" charset="-128"/>
              </a:defRPr>
            </a:lvl4pPr>
            <a:lvl5pPr marL="2057400" indent="-228600" defTabSz="931863">
              <a:defRPr sz="2400">
                <a:solidFill>
                  <a:schemeClr val="tx1"/>
                </a:solidFill>
                <a:latin typeface="Arial" charset="0"/>
                <a:ea typeface="ヒラギノ角ゴ Pro W3" pitchFamily="84" charset="-128"/>
              </a:defRPr>
            </a:lvl5pPr>
            <a:lvl6pPr marL="25146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6pPr>
            <a:lvl7pPr marL="29718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7pPr>
            <a:lvl8pPr marL="34290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8pPr>
            <a:lvl9pPr marL="38862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9pPr>
          </a:lstStyle>
          <a:p>
            <a:fld id="{E07D736A-33B3-4AC5-AE1E-891FDFDC1514}" type="slidenum">
              <a:rPr lang="en-US" altLang="en-US" sz="1200" smtClean="0">
                <a:latin typeface="Tahoma" pitchFamily="34" charset="0"/>
              </a:rPr>
              <a:pPr/>
              <a:t>3</a:t>
            </a:fld>
            <a:endParaRPr lang="en-US" altLang="en-US" sz="1200" dirty="0" smtClean="0">
              <a:latin typeface="Tahoma" pitchFamily="34" charset="0"/>
            </a:endParaRPr>
          </a:p>
        </p:txBody>
      </p:sp>
      <p:sp>
        <p:nvSpPr>
          <p:cNvPr id="96260" name="Rectangle 1026"/>
          <p:cNvSpPr>
            <a:spLocks noGrp="1" noRot="1" noChangeAspect="1" noChangeArrowheads="1" noTextEdit="1"/>
          </p:cNvSpPr>
          <p:nvPr>
            <p:ph type="sldImg"/>
          </p:nvPr>
        </p:nvSpPr>
        <p:spPr>
          <a:ln/>
        </p:spPr>
      </p:sp>
      <p:sp>
        <p:nvSpPr>
          <p:cNvPr id="96261" name="Notes Placeholder 5"/>
          <p:cNvSpPr>
            <a:spLocks noGrp="1"/>
          </p:cNvSpPr>
          <p:nvPr/>
        </p:nvSpPr>
        <p:spPr bwMode="auto">
          <a:xfrm>
            <a:off x="933450" y="4418013"/>
            <a:ext cx="5143500" cy="418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85" tIns="46593" rIns="93185" bIns="46593"/>
          <a:lstStyle>
            <a:lvl1pPr marL="227013" indent="-227013">
              <a:defRPr sz="2400">
                <a:solidFill>
                  <a:schemeClr val="tx1"/>
                </a:solidFill>
                <a:latin typeface="Arial" charset="0"/>
                <a:ea typeface="ヒラギノ角ゴ Pro W3" pitchFamily="84" charset="-128"/>
              </a:defRPr>
            </a:lvl1pPr>
            <a:lvl2pPr marL="742950" indent="-285750">
              <a:defRPr sz="2400">
                <a:solidFill>
                  <a:schemeClr val="tx1"/>
                </a:solidFill>
                <a:latin typeface="Arial" charset="0"/>
                <a:ea typeface="ヒラギノ角ゴ Pro W3" pitchFamily="84" charset="-128"/>
              </a:defRPr>
            </a:lvl2pPr>
            <a:lvl3pPr marL="1143000" indent="-228600">
              <a:defRPr sz="2400">
                <a:solidFill>
                  <a:schemeClr val="tx1"/>
                </a:solidFill>
                <a:latin typeface="Arial" charset="0"/>
                <a:ea typeface="ヒラギノ角ゴ Pro W3" pitchFamily="84" charset="-128"/>
              </a:defRPr>
            </a:lvl3pPr>
            <a:lvl4pPr marL="1600200" indent="-228600">
              <a:defRPr sz="2400">
                <a:solidFill>
                  <a:schemeClr val="tx1"/>
                </a:solidFill>
                <a:latin typeface="Arial" charset="0"/>
                <a:ea typeface="ヒラギノ角ゴ Pro W3" pitchFamily="84" charset="-128"/>
              </a:defRPr>
            </a:lvl4pPr>
            <a:lvl5pPr marL="2057400" indent="-228600">
              <a:defRPr sz="2400">
                <a:solidFill>
                  <a:schemeClr val="tx1"/>
                </a:solidFill>
                <a:latin typeface="Arial"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84" charset="-128"/>
              </a:defRPr>
            </a:lvl9pPr>
          </a:lstStyle>
          <a:p>
            <a:pPr>
              <a:spcBef>
                <a:spcPct val="30000"/>
              </a:spcBef>
              <a:buFont typeface="Wingdings" pitchFamily="2" charset="2"/>
              <a:buChar char="v"/>
            </a:pPr>
            <a:endParaRPr lang="en-US" altLang="en-US" sz="1400" b="1" dirty="0">
              <a:latin typeface="Tahoma" pitchFamily="34" charset="0"/>
            </a:endParaRPr>
          </a:p>
        </p:txBody>
      </p:sp>
      <p:sp>
        <p:nvSpPr>
          <p:cNvPr id="2" name="Notes Placeholder 1"/>
          <p:cNvSpPr>
            <a:spLocks noGrp="1"/>
          </p:cNvSpPr>
          <p:nvPr>
            <p:ph type="body" idx="1"/>
          </p:nvPr>
        </p:nvSpPr>
        <p:spPr/>
        <p:txBody>
          <a:bodyPr/>
          <a:lstStyle/>
          <a:p>
            <a:endParaRPr lang="en-CA"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30</a:t>
            </a:fld>
            <a:endParaRPr lang="en-US" dirty="0"/>
          </a:p>
        </p:txBody>
      </p:sp>
    </p:spTree>
    <p:extLst>
      <p:ext uri="{BB962C8B-B14F-4D97-AF65-F5344CB8AC3E}">
        <p14:creationId xmlns:p14="http://schemas.microsoft.com/office/powerpoint/2010/main" val="4520357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31</a:t>
            </a:fld>
            <a:endParaRPr lang="en-US" dirty="0"/>
          </a:p>
        </p:txBody>
      </p:sp>
    </p:spTree>
    <p:extLst>
      <p:ext uri="{BB962C8B-B14F-4D97-AF65-F5344CB8AC3E}">
        <p14:creationId xmlns:p14="http://schemas.microsoft.com/office/powerpoint/2010/main" val="4496820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32</a:t>
            </a:fld>
            <a:endParaRPr lang="en-US" dirty="0"/>
          </a:p>
        </p:txBody>
      </p:sp>
    </p:spTree>
    <p:extLst>
      <p:ext uri="{BB962C8B-B14F-4D97-AF65-F5344CB8AC3E}">
        <p14:creationId xmlns:p14="http://schemas.microsoft.com/office/powerpoint/2010/main" val="14929218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Slide Image Placeholder 1"/>
          <p:cNvSpPr>
            <a:spLocks noGrp="1" noRot="1" noChangeAspect="1" noTextEdit="1"/>
          </p:cNvSpPr>
          <p:nvPr>
            <p:ph type="sldImg"/>
          </p:nvPr>
        </p:nvSpPr>
        <p:spPr>
          <a:ln/>
        </p:spPr>
      </p:sp>
      <p:sp>
        <p:nvSpPr>
          <p:cNvPr id="346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8C4EA695-C201-4CC8-B6A1-2A66D6A3C265}" type="slidenum">
              <a:rPr lang="en-US" smtClean="0"/>
              <a:pPr>
                <a:defRPr/>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34</a:t>
            </a:fld>
            <a:endParaRPr lang="en-US" dirty="0"/>
          </a:p>
        </p:txBody>
      </p:sp>
    </p:spTree>
    <p:extLst>
      <p:ext uri="{BB962C8B-B14F-4D97-AF65-F5344CB8AC3E}">
        <p14:creationId xmlns:p14="http://schemas.microsoft.com/office/powerpoint/2010/main" val="8966613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Slide Image Placeholder 1"/>
          <p:cNvSpPr>
            <a:spLocks noGrp="1" noRot="1" noChangeAspect="1" noTextEdit="1"/>
          </p:cNvSpPr>
          <p:nvPr>
            <p:ph type="sldImg"/>
          </p:nvPr>
        </p:nvSpPr>
        <p:spPr>
          <a:ln/>
        </p:spPr>
      </p:sp>
      <p:sp>
        <p:nvSpPr>
          <p:cNvPr id="346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8C4EA695-C201-4CC8-B6A1-2A66D6A3C265}" type="slidenum">
              <a:rPr lang="en-US" smtClean="0"/>
              <a:pPr>
                <a:defRPr/>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Slide Image Placeholder 1"/>
          <p:cNvSpPr>
            <a:spLocks noGrp="1" noRot="1" noChangeAspect="1" noTextEdit="1"/>
          </p:cNvSpPr>
          <p:nvPr>
            <p:ph type="sldImg"/>
          </p:nvPr>
        </p:nvSpPr>
        <p:spPr>
          <a:ln/>
        </p:spPr>
      </p:sp>
      <p:sp>
        <p:nvSpPr>
          <p:cNvPr id="346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8C4EA695-C201-4CC8-B6A1-2A66D6A3C265}" type="slidenum">
              <a:rPr lang="en-US" smtClean="0"/>
              <a:pPr>
                <a:defRPr/>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37</a:t>
            </a:fld>
            <a:endParaRPr lang="en-US" dirty="0"/>
          </a:p>
        </p:txBody>
      </p:sp>
    </p:spTree>
    <p:extLst>
      <p:ext uri="{BB962C8B-B14F-4D97-AF65-F5344CB8AC3E}">
        <p14:creationId xmlns:p14="http://schemas.microsoft.com/office/powerpoint/2010/main" val="34909206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38</a:t>
            </a:fld>
            <a:endParaRPr lang="en-US" dirty="0"/>
          </a:p>
        </p:txBody>
      </p:sp>
    </p:spTree>
    <p:extLst>
      <p:ext uri="{BB962C8B-B14F-4D97-AF65-F5344CB8AC3E}">
        <p14:creationId xmlns:p14="http://schemas.microsoft.com/office/powerpoint/2010/main" val="26886209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39</a:t>
            </a:fld>
            <a:endParaRPr lang="en-US" dirty="0"/>
          </a:p>
        </p:txBody>
      </p:sp>
    </p:spTree>
    <p:extLst>
      <p:ext uri="{BB962C8B-B14F-4D97-AF65-F5344CB8AC3E}">
        <p14:creationId xmlns:p14="http://schemas.microsoft.com/office/powerpoint/2010/main" val="4261564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ヒラギノ角ゴ Pro W3" pitchFamily="84" charset="-128"/>
              </a:defRPr>
            </a:lvl1pPr>
            <a:lvl2pPr marL="742950" indent="-285750" defTabSz="931863">
              <a:defRPr sz="2400">
                <a:solidFill>
                  <a:schemeClr val="tx1"/>
                </a:solidFill>
                <a:latin typeface="Arial" charset="0"/>
                <a:ea typeface="ヒラギノ角ゴ Pro W3" pitchFamily="84" charset="-128"/>
              </a:defRPr>
            </a:lvl2pPr>
            <a:lvl3pPr marL="1143000" indent="-228600" defTabSz="931863">
              <a:defRPr sz="2400">
                <a:solidFill>
                  <a:schemeClr val="tx1"/>
                </a:solidFill>
                <a:latin typeface="Arial" charset="0"/>
                <a:ea typeface="ヒラギノ角ゴ Pro W3" pitchFamily="84" charset="-128"/>
              </a:defRPr>
            </a:lvl3pPr>
            <a:lvl4pPr marL="1600200" indent="-228600" defTabSz="931863">
              <a:defRPr sz="2400">
                <a:solidFill>
                  <a:schemeClr val="tx1"/>
                </a:solidFill>
                <a:latin typeface="Arial" charset="0"/>
                <a:ea typeface="ヒラギノ角ゴ Pro W3" pitchFamily="84" charset="-128"/>
              </a:defRPr>
            </a:lvl4pPr>
            <a:lvl5pPr marL="2057400" indent="-228600" defTabSz="931863">
              <a:defRPr sz="2400">
                <a:solidFill>
                  <a:schemeClr val="tx1"/>
                </a:solidFill>
                <a:latin typeface="Arial" charset="0"/>
                <a:ea typeface="ヒラギノ角ゴ Pro W3" pitchFamily="84" charset="-128"/>
              </a:defRPr>
            </a:lvl5pPr>
            <a:lvl6pPr marL="25146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6pPr>
            <a:lvl7pPr marL="29718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7pPr>
            <a:lvl8pPr marL="34290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8pPr>
            <a:lvl9pPr marL="38862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9pPr>
          </a:lstStyle>
          <a:p>
            <a:r>
              <a:rPr lang="en-US" altLang="en-US" sz="1200" dirty="0" smtClean="0">
                <a:latin typeface="Tahoma" pitchFamily="34" charset="0"/>
              </a:rPr>
              <a:t>Supervision and Safety</a:t>
            </a:r>
          </a:p>
        </p:txBody>
      </p:sp>
      <p:sp>
        <p:nvSpPr>
          <p:cNvPr id="972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ヒラギノ角ゴ Pro W3" pitchFamily="84" charset="-128"/>
              </a:defRPr>
            </a:lvl1pPr>
            <a:lvl2pPr marL="742950" indent="-285750" defTabSz="931863">
              <a:defRPr sz="2400">
                <a:solidFill>
                  <a:schemeClr val="tx1"/>
                </a:solidFill>
                <a:latin typeface="Arial" charset="0"/>
                <a:ea typeface="ヒラギノ角ゴ Pro W3" pitchFamily="84" charset="-128"/>
              </a:defRPr>
            </a:lvl2pPr>
            <a:lvl3pPr marL="1143000" indent="-228600" defTabSz="931863">
              <a:defRPr sz="2400">
                <a:solidFill>
                  <a:schemeClr val="tx1"/>
                </a:solidFill>
                <a:latin typeface="Arial" charset="0"/>
                <a:ea typeface="ヒラギノ角ゴ Pro W3" pitchFamily="84" charset="-128"/>
              </a:defRPr>
            </a:lvl3pPr>
            <a:lvl4pPr marL="1600200" indent="-228600" defTabSz="931863">
              <a:defRPr sz="2400">
                <a:solidFill>
                  <a:schemeClr val="tx1"/>
                </a:solidFill>
                <a:latin typeface="Arial" charset="0"/>
                <a:ea typeface="ヒラギノ角ゴ Pro W3" pitchFamily="84" charset="-128"/>
              </a:defRPr>
            </a:lvl4pPr>
            <a:lvl5pPr marL="2057400" indent="-228600" defTabSz="931863">
              <a:defRPr sz="2400">
                <a:solidFill>
                  <a:schemeClr val="tx1"/>
                </a:solidFill>
                <a:latin typeface="Arial" charset="0"/>
                <a:ea typeface="ヒラギノ角ゴ Pro W3" pitchFamily="84" charset="-128"/>
              </a:defRPr>
            </a:lvl5pPr>
            <a:lvl6pPr marL="25146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6pPr>
            <a:lvl7pPr marL="29718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7pPr>
            <a:lvl8pPr marL="34290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8pPr>
            <a:lvl9pPr marL="38862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9pPr>
          </a:lstStyle>
          <a:p>
            <a:fld id="{FA49D2BE-1928-4DDB-A698-7185950C72F7}" type="slidenum">
              <a:rPr lang="en-US" altLang="en-US" sz="1200" smtClean="0">
                <a:latin typeface="Tahoma" pitchFamily="34" charset="0"/>
              </a:rPr>
              <a:pPr/>
              <a:t>4</a:t>
            </a:fld>
            <a:endParaRPr lang="en-US" altLang="en-US" sz="1200" dirty="0" smtClean="0">
              <a:latin typeface="Tahoma" pitchFamily="34" charset="0"/>
            </a:endParaRPr>
          </a:p>
        </p:txBody>
      </p:sp>
      <p:sp>
        <p:nvSpPr>
          <p:cNvPr id="97284" name="Rectangle 2"/>
          <p:cNvSpPr>
            <a:spLocks noGrp="1" noRot="1" noChangeAspect="1" noChangeArrowheads="1" noTextEdit="1"/>
          </p:cNvSpPr>
          <p:nvPr>
            <p:ph type="sldImg"/>
          </p:nvPr>
        </p:nvSpPr>
        <p:spPr>
          <a:ln/>
        </p:spPr>
      </p:sp>
      <p:sp>
        <p:nvSpPr>
          <p:cNvPr id="97285" name="Notes Placeholder 5"/>
          <p:cNvSpPr>
            <a:spLocks noGrp="1"/>
          </p:cNvSpPr>
          <p:nvPr/>
        </p:nvSpPr>
        <p:spPr bwMode="auto">
          <a:xfrm>
            <a:off x="933450" y="4418013"/>
            <a:ext cx="5143500" cy="418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85" tIns="46593" rIns="93185" bIns="46593"/>
          <a:lstStyle>
            <a:lvl1pPr marL="227013" indent="-227013">
              <a:defRPr sz="2400">
                <a:solidFill>
                  <a:schemeClr val="tx1"/>
                </a:solidFill>
                <a:latin typeface="Arial" charset="0"/>
                <a:ea typeface="ヒラギノ角ゴ Pro W3" pitchFamily="84" charset="-128"/>
              </a:defRPr>
            </a:lvl1pPr>
            <a:lvl2pPr marL="742950" indent="-285750">
              <a:defRPr sz="2400">
                <a:solidFill>
                  <a:schemeClr val="tx1"/>
                </a:solidFill>
                <a:latin typeface="Arial" charset="0"/>
                <a:ea typeface="ヒラギノ角ゴ Pro W3" pitchFamily="84" charset="-128"/>
              </a:defRPr>
            </a:lvl2pPr>
            <a:lvl3pPr marL="1143000" indent="-228600">
              <a:defRPr sz="2400">
                <a:solidFill>
                  <a:schemeClr val="tx1"/>
                </a:solidFill>
                <a:latin typeface="Arial" charset="0"/>
                <a:ea typeface="ヒラギノ角ゴ Pro W3" pitchFamily="84" charset="-128"/>
              </a:defRPr>
            </a:lvl3pPr>
            <a:lvl4pPr marL="1600200" indent="-228600">
              <a:defRPr sz="2400">
                <a:solidFill>
                  <a:schemeClr val="tx1"/>
                </a:solidFill>
                <a:latin typeface="Arial" charset="0"/>
                <a:ea typeface="ヒラギノ角ゴ Pro W3" pitchFamily="84" charset="-128"/>
              </a:defRPr>
            </a:lvl4pPr>
            <a:lvl5pPr marL="2057400" indent="-228600">
              <a:defRPr sz="2400">
                <a:solidFill>
                  <a:schemeClr val="tx1"/>
                </a:solidFill>
                <a:latin typeface="Arial"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84" charset="-128"/>
              </a:defRPr>
            </a:lvl9pPr>
          </a:lstStyle>
          <a:p>
            <a:pPr>
              <a:spcBef>
                <a:spcPct val="30000"/>
              </a:spcBef>
              <a:buFont typeface="Wingdings" pitchFamily="2" charset="2"/>
              <a:buChar char="v"/>
            </a:pPr>
            <a:endParaRPr lang="en-US" altLang="en-US" sz="1400" b="1" dirty="0">
              <a:latin typeface="Tahoma"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40</a:t>
            </a:fld>
            <a:endParaRPr lang="en-US" dirty="0"/>
          </a:p>
        </p:txBody>
      </p:sp>
    </p:spTree>
    <p:extLst>
      <p:ext uri="{BB962C8B-B14F-4D97-AF65-F5344CB8AC3E}">
        <p14:creationId xmlns:p14="http://schemas.microsoft.com/office/powerpoint/2010/main" val="92064025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41</a:t>
            </a:fld>
            <a:endParaRPr lang="en-US" dirty="0"/>
          </a:p>
        </p:txBody>
      </p:sp>
    </p:spTree>
    <p:extLst>
      <p:ext uri="{BB962C8B-B14F-4D97-AF65-F5344CB8AC3E}">
        <p14:creationId xmlns:p14="http://schemas.microsoft.com/office/powerpoint/2010/main" val="14547354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42</a:t>
            </a:fld>
            <a:endParaRPr lang="en-US" dirty="0"/>
          </a:p>
        </p:txBody>
      </p:sp>
    </p:spTree>
    <p:extLst>
      <p:ext uri="{BB962C8B-B14F-4D97-AF65-F5344CB8AC3E}">
        <p14:creationId xmlns:p14="http://schemas.microsoft.com/office/powerpoint/2010/main" val="341972471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43</a:t>
            </a:fld>
            <a:endParaRPr lang="en-US" dirty="0"/>
          </a:p>
        </p:txBody>
      </p:sp>
    </p:spTree>
    <p:extLst>
      <p:ext uri="{BB962C8B-B14F-4D97-AF65-F5344CB8AC3E}">
        <p14:creationId xmlns:p14="http://schemas.microsoft.com/office/powerpoint/2010/main" val="21105071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44</a:t>
            </a:fld>
            <a:endParaRPr lang="en-US" dirty="0"/>
          </a:p>
        </p:txBody>
      </p:sp>
    </p:spTree>
    <p:extLst>
      <p:ext uri="{BB962C8B-B14F-4D97-AF65-F5344CB8AC3E}">
        <p14:creationId xmlns:p14="http://schemas.microsoft.com/office/powerpoint/2010/main" val="165175715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45</a:t>
            </a:fld>
            <a:endParaRPr lang="en-US" dirty="0"/>
          </a:p>
        </p:txBody>
      </p:sp>
    </p:spTree>
    <p:extLst>
      <p:ext uri="{BB962C8B-B14F-4D97-AF65-F5344CB8AC3E}">
        <p14:creationId xmlns:p14="http://schemas.microsoft.com/office/powerpoint/2010/main" val="270078417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46</a:t>
            </a:fld>
            <a:endParaRPr lang="en-US" dirty="0"/>
          </a:p>
        </p:txBody>
      </p:sp>
    </p:spTree>
    <p:extLst>
      <p:ext uri="{BB962C8B-B14F-4D97-AF65-F5344CB8AC3E}">
        <p14:creationId xmlns:p14="http://schemas.microsoft.com/office/powerpoint/2010/main" val="50515584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47</a:t>
            </a:fld>
            <a:endParaRPr lang="en-US" dirty="0"/>
          </a:p>
        </p:txBody>
      </p:sp>
    </p:spTree>
    <p:extLst>
      <p:ext uri="{BB962C8B-B14F-4D97-AF65-F5344CB8AC3E}">
        <p14:creationId xmlns:p14="http://schemas.microsoft.com/office/powerpoint/2010/main" val="98804190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48</a:t>
            </a:fld>
            <a:endParaRPr lang="en-US" dirty="0"/>
          </a:p>
        </p:txBody>
      </p:sp>
    </p:spTree>
    <p:extLst>
      <p:ext uri="{BB962C8B-B14F-4D97-AF65-F5344CB8AC3E}">
        <p14:creationId xmlns:p14="http://schemas.microsoft.com/office/powerpoint/2010/main" val="177642393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49</a:t>
            </a:fld>
            <a:endParaRPr lang="en-US" dirty="0"/>
          </a:p>
        </p:txBody>
      </p:sp>
    </p:spTree>
    <p:extLst>
      <p:ext uri="{BB962C8B-B14F-4D97-AF65-F5344CB8AC3E}">
        <p14:creationId xmlns:p14="http://schemas.microsoft.com/office/powerpoint/2010/main" val="2819605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ヒラギノ角ゴ Pro W3" pitchFamily="84" charset="-128"/>
              </a:defRPr>
            </a:lvl1pPr>
            <a:lvl2pPr marL="742950" indent="-285750" defTabSz="931863">
              <a:defRPr sz="2400">
                <a:solidFill>
                  <a:schemeClr val="tx1"/>
                </a:solidFill>
                <a:latin typeface="Arial" charset="0"/>
                <a:ea typeface="ヒラギノ角ゴ Pro W3" pitchFamily="84" charset="-128"/>
              </a:defRPr>
            </a:lvl2pPr>
            <a:lvl3pPr marL="1143000" indent="-228600" defTabSz="931863">
              <a:defRPr sz="2400">
                <a:solidFill>
                  <a:schemeClr val="tx1"/>
                </a:solidFill>
                <a:latin typeface="Arial" charset="0"/>
                <a:ea typeface="ヒラギノ角ゴ Pro W3" pitchFamily="84" charset="-128"/>
              </a:defRPr>
            </a:lvl3pPr>
            <a:lvl4pPr marL="1600200" indent="-228600" defTabSz="931863">
              <a:defRPr sz="2400">
                <a:solidFill>
                  <a:schemeClr val="tx1"/>
                </a:solidFill>
                <a:latin typeface="Arial" charset="0"/>
                <a:ea typeface="ヒラギノ角ゴ Pro W3" pitchFamily="84" charset="-128"/>
              </a:defRPr>
            </a:lvl4pPr>
            <a:lvl5pPr marL="2057400" indent="-228600" defTabSz="931863">
              <a:defRPr sz="2400">
                <a:solidFill>
                  <a:schemeClr val="tx1"/>
                </a:solidFill>
                <a:latin typeface="Arial" charset="0"/>
                <a:ea typeface="ヒラギノ角ゴ Pro W3" pitchFamily="84" charset="-128"/>
              </a:defRPr>
            </a:lvl5pPr>
            <a:lvl6pPr marL="25146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6pPr>
            <a:lvl7pPr marL="29718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7pPr>
            <a:lvl8pPr marL="34290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8pPr>
            <a:lvl9pPr marL="38862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9pPr>
          </a:lstStyle>
          <a:p>
            <a:r>
              <a:rPr lang="en-US" altLang="en-US" sz="1200" dirty="0" smtClean="0">
                <a:latin typeface="Tahoma" pitchFamily="34" charset="0"/>
              </a:rPr>
              <a:t>Supervision and Safety</a:t>
            </a:r>
          </a:p>
        </p:txBody>
      </p:sp>
      <p:sp>
        <p:nvSpPr>
          <p:cNvPr id="993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ヒラギノ角ゴ Pro W3" pitchFamily="84" charset="-128"/>
              </a:defRPr>
            </a:lvl1pPr>
            <a:lvl2pPr marL="742950" indent="-285750" defTabSz="931863">
              <a:defRPr sz="2400">
                <a:solidFill>
                  <a:schemeClr val="tx1"/>
                </a:solidFill>
                <a:latin typeface="Arial" charset="0"/>
                <a:ea typeface="ヒラギノ角ゴ Pro W3" pitchFamily="84" charset="-128"/>
              </a:defRPr>
            </a:lvl2pPr>
            <a:lvl3pPr marL="1143000" indent="-228600" defTabSz="931863">
              <a:defRPr sz="2400">
                <a:solidFill>
                  <a:schemeClr val="tx1"/>
                </a:solidFill>
                <a:latin typeface="Arial" charset="0"/>
                <a:ea typeface="ヒラギノ角ゴ Pro W3" pitchFamily="84" charset="-128"/>
              </a:defRPr>
            </a:lvl3pPr>
            <a:lvl4pPr marL="1600200" indent="-228600" defTabSz="931863">
              <a:defRPr sz="2400">
                <a:solidFill>
                  <a:schemeClr val="tx1"/>
                </a:solidFill>
                <a:latin typeface="Arial" charset="0"/>
                <a:ea typeface="ヒラギノ角ゴ Pro W3" pitchFamily="84" charset="-128"/>
              </a:defRPr>
            </a:lvl4pPr>
            <a:lvl5pPr marL="2057400" indent="-228600" defTabSz="931863">
              <a:defRPr sz="2400">
                <a:solidFill>
                  <a:schemeClr val="tx1"/>
                </a:solidFill>
                <a:latin typeface="Arial" charset="0"/>
                <a:ea typeface="ヒラギノ角ゴ Pro W3" pitchFamily="84" charset="-128"/>
              </a:defRPr>
            </a:lvl5pPr>
            <a:lvl6pPr marL="25146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6pPr>
            <a:lvl7pPr marL="29718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7pPr>
            <a:lvl8pPr marL="34290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8pPr>
            <a:lvl9pPr marL="38862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9pPr>
          </a:lstStyle>
          <a:p>
            <a:fld id="{D3B5CD8B-1B2F-427D-AEFF-504C5A520ED9}" type="slidenum">
              <a:rPr lang="en-US" altLang="en-US" sz="1200" smtClean="0">
                <a:latin typeface="Tahoma" pitchFamily="34" charset="0"/>
              </a:rPr>
              <a:pPr/>
              <a:t>5</a:t>
            </a:fld>
            <a:endParaRPr lang="en-US" altLang="en-US" sz="1200" dirty="0" smtClean="0">
              <a:latin typeface="Tahoma" pitchFamily="34" charset="0"/>
            </a:endParaRPr>
          </a:p>
        </p:txBody>
      </p:sp>
      <p:sp>
        <p:nvSpPr>
          <p:cNvPr id="99332" name="Rectangle 2"/>
          <p:cNvSpPr>
            <a:spLocks noGrp="1" noRot="1" noChangeAspect="1" noChangeArrowheads="1" noTextEdit="1"/>
          </p:cNvSpPr>
          <p:nvPr>
            <p:ph type="sldImg"/>
          </p:nvPr>
        </p:nvSpPr>
        <p:spPr>
          <a:solidFill>
            <a:srgbClr val="FFFFFF"/>
          </a:solidFill>
          <a:ln/>
        </p:spPr>
      </p:sp>
      <p:sp>
        <p:nvSpPr>
          <p:cNvPr id="99333" name="Notes Placeholder 5"/>
          <p:cNvSpPr>
            <a:spLocks noGrp="1"/>
          </p:cNvSpPr>
          <p:nvPr/>
        </p:nvSpPr>
        <p:spPr bwMode="auto">
          <a:xfrm>
            <a:off x="933450" y="4418013"/>
            <a:ext cx="5143500" cy="418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85" tIns="46593" rIns="93185" bIns="46593"/>
          <a:lstStyle>
            <a:lvl1pPr marL="227013" indent="-227013">
              <a:defRPr sz="2400">
                <a:solidFill>
                  <a:schemeClr val="tx1"/>
                </a:solidFill>
                <a:latin typeface="Arial" charset="0"/>
                <a:ea typeface="ヒラギノ角ゴ Pro W3" pitchFamily="84" charset="-128"/>
              </a:defRPr>
            </a:lvl1pPr>
            <a:lvl2pPr marL="742950" indent="-285750">
              <a:defRPr sz="2400">
                <a:solidFill>
                  <a:schemeClr val="tx1"/>
                </a:solidFill>
                <a:latin typeface="Arial" charset="0"/>
                <a:ea typeface="ヒラギノ角ゴ Pro W3" pitchFamily="84" charset="-128"/>
              </a:defRPr>
            </a:lvl2pPr>
            <a:lvl3pPr marL="1143000" indent="-228600">
              <a:defRPr sz="2400">
                <a:solidFill>
                  <a:schemeClr val="tx1"/>
                </a:solidFill>
                <a:latin typeface="Arial" charset="0"/>
                <a:ea typeface="ヒラギノ角ゴ Pro W3" pitchFamily="84" charset="-128"/>
              </a:defRPr>
            </a:lvl3pPr>
            <a:lvl4pPr marL="1600200" indent="-228600">
              <a:defRPr sz="2400">
                <a:solidFill>
                  <a:schemeClr val="tx1"/>
                </a:solidFill>
                <a:latin typeface="Arial" charset="0"/>
                <a:ea typeface="ヒラギノ角ゴ Pro W3" pitchFamily="84" charset="-128"/>
              </a:defRPr>
            </a:lvl4pPr>
            <a:lvl5pPr marL="2057400" indent="-228600">
              <a:defRPr sz="2400">
                <a:solidFill>
                  <a:schemeClr val="tx1"/>
                </a:solidFill>
                <a:latin typeface="Arial"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84" charset="-128"/>
              </a:defRPr>
            </a:lvl9pPr>
          </a:lstStyle>
          <a:p>
            <a:pPr>
              <a:spcBef>
                <a:spcPct val="30000"/>
              </a:spcBef>
              <a:buFont typeface="Wingdings" pitchFamily="2" charset="2"/>
              <a:buChar char="v"/>
            </a:pPr>
            <a:endParaRPr lang="en-US" altLang="en-US" sz="1400" b="1" dirty="0">
              <a:latin typeface="Tahoma"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50</a:t>
            </a:fld>
            <a:endParaRPr lang="en-US" dirty="0"/>
          </a:p>
        </p:txBody>
      </p:sp>
    </p:spTree>
    <p:extLst>
      <p:ext uri="{BB962C8B-B14F-4D97-AF65-F5344CB8AC3E}">
        <p14:creationId xmlns:p14="http://schemas.microsoft.com/office/powerpoint/2010/main" val="40644303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51</a:t>
            </a:fld>
            <a:endParaRPr lang="en-US" dirty="0"/>
          </a:p>
        </p:txBody>
      </p:sp>
    </p:spTree>
    <p:extLst>
      <p:ext uri="{BB962C8B-B14F-4D97-AF65-F5344CB8AC3E}">
        <p14:creationId xmlns:p14="http://schemas.microsoft.com/office/powerpoint/2010/main" val="48004170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52</a:t>
            </a:fld>
            <a:endParaRPr lang="en-US" dirty="0"/>
          </a:p>
        </p:txBody>
      </p:sp>
    </p:spTree>
    <p:extLst>
      <p:ext uri="{BB962C8B-B14F-4D97-AF65-F5344CB8AC3E}">
        <p14:creationId xmlns:p14="http://schemas.microsoft.com/office/powerpoint/2010/main" val="15739848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53</a:t>
            </a:fld>
            <a:endParaRPr lang="en-US" dirty="0"/>
          </a:p>
        </p:txBody>
      </p:sp>
    </p:spTree>
    <p:extLst>
      <p:ext uri="{BB962C8B-B14F-4D97-AF65-F5344CB8AC3E}">
        <p14:creationId xmlns:p14="http://schemas.microsoft.com/office/powerpoint/2010/main" val="153039560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54</a:t>
            </a:fld>
            <a:endParaRPr lang="en-US" dirty="0"/>
          </a:p>
        </p:txBody>
      </p:sp>
    </p:spTree>
    <p:extLst>
      <p:ext uri="{BB962C8B-B14F-4D97-AF65-F5344CB8AC3E}">
        <p14:creationId xmlns:p14="http://schemas.microsoft.com/office/powerpoint/2010/main" val="97739966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55</a:t>
            </a:fld>
            <a:endParaRPr lang="en-US" dirty="0"/>
          </a:p>
        </p:txBody>
      </p:sp>
    </p:spTree>
    <p:extLst>
      <p:ext uri="{BB962C8B-B14F-4D97-AF65-F5344CB8AC3E}">
        <p14:creationId xmlns:p14="http://schemas.microsoft.com/office/powerpoint/2010/main" val="339092773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56</a:t>
            </a:fld>
            <a:endParaRPr lang="en-US" dirty="0"/>
          </a:p>
        </p:txBody>
      </p:sp>
    </p:spTree>
    <p:extLst>
      <p:ext uri="{BB962C8B-B14F-4D97-AF65-F5344CB8AC3E}">
        <p14:creationId xmlns:p14="http://schemas.microsoft.com/office/powerpoint/2010/main" val="95185992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57</a:t>
            </a:fld>
            <a:endParaRPr lang="en-US" dirty="0"/>
          </a:p>
        </p:txBody>
      </p:sp>
    </p:spTree>
    <p:extLst>
      <p:ext uri="{BB962C8B-B14F-4D97-AF65-F5344CB8AC3E}">
        <p14:creationId xmlns:p14="http://schemas.microsoft.com/office/powerpoint/2010/main" val="342792654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58</a:t>
            </a:fld>
            <a:endParaRPr lang="en-US" dirty="0"/>
          </a:p>
        </p:txBody>
      </p:sp>
    </p:spTree>
    <p:extLst>
      <p:ext uri="{BB962C8B-B14F-4D97-AF65-F5344CB8AC3E}">
        <p14:creationId xmlns:p14="http://schemas.microsoft.com/office/powerpoint/2010/main" val="258678429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59</a:t>
            </a:fld>
            <a:endParaRPr lang="en-US" dirty="0"/>
          </a:p>
        </p:txBody>
      </p:sp>
    </p:spTree>
    <p:extLst>
      <p:ext uri="{BB962C8B-B14F-4D97-AF65-F5344CB8AC3E}">
        <p14:creationId xmlns:p14="http://schemas.microsoft.com/office/powerpoint/2010/main" val="4134177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ヒラギノ角ゴ Pro W3" pitchFamily="84" charset="-128"/>
              </a:defRPr>
            </a:lvl1pPr>
            <a:lvl2pPr marL="742950" indent="-285750" defTabSz="931863">
              <a:defRPr sz="2400">
                <a:solidFill>
                  <a:schemeClr val="tx1"/>
                </a:solidFill>
                <a:latin typeface="Arial" charset="0"/>
                <a:ea typeface="ヒラギノ角ゴ Pro W3" pitchFamily="84" charset="-128"/>
              </a:defRPr>
            </a:lvl2pPr>
            <a:lvl3pPr marL="1143000" indent="-228600" defTabSz="931863">
              <a:defRPr sz="2400">
                <a:solidFill>
                  <a:schemeClr val="tx1"/>
                </a:solidFill>
                <a:latin typeface="Arial" charset="0"/>
                <a:ea typeface="ヒラギノ角ゴ Pro W3" pitchFamily="84" charset="-128"/>
              </a:defRPr>
            </a:lvl3pPr>
            <a:lvl4pPr marL="1600200" indent="-228600" defTabSz="931863">
              <a:defRPr sz="2400">
                <a:solidFill>
                  <a:schemeClr val="tx1"/>
                </a:solidFill>
                <a:latin typeface="Arial" charset="0"/>
                <a:ea typeface="ヒラギノ角ゴ Pro W3" pitchFamily="84" charset="-128"/>
              </a:defRPr>
            </a:lvl4pPr>
            <a:lvl5pPr marL="2057400" indent="-228600" defTabSz="931863">
              <a:defRPr sz="2400">
                <a:solidFill>
                  <a:schemeClr val="tx1"/>
                </a:solidFill>
                <a:latin typeface="Arial" charset="0"/>
                <a:ea typeface="ヒラギノ角ゴ Pro W3" pitchFamily="84" charset="-128"/>
              </a:defRPr>
            </a:lvl5pPr>
            <a:lvl6pPr marL="25146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6pPr>
            <a:lvl7pPr marL="29718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7pPr>
            <a:lvl8pPr marL="34290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8pPr>
            <a:lvl9pPr marL="38862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9pPr>
          </a:lstStyle>
          <a:p>
            <a:r>
              <a:rPr lang="en-US" altLang="en-US" sz="1200" dirty="0" smtClean="0">
                <a:latin typeface="Tahoma" pitchFamily="34" charset="0"/>
              </a:rPr>
              <a:t>Supervision and Safety</a:t>
            </a:r>
          </a:p>
        </p:txBody>
      </p:sp>
      <p:sp>
        <p:nvSpPr>
          <p:cNvPr id="9830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ヒラギノ角ゴ Pro W3" pitchFamily="84" charset="-128"/>
              </a:defRPr>
            </a:lvl1pPr>
            <a:lvl2pPr marL="742950" indent="-285750" defTabSz="931863">
              <a:defRPr sz="2400">
                <a:solidFill>
                  <a:schemeClr val="tx1"/>
                </a:solidFill>
                <a:latin typeface="Arial" charset="0"/>
                <a:ea typeface="ヒラギノ角ゴ Pro W3" pitchFamily="84" charset="-128"/>
              </a:defRPr>
            </a:lvl2pPr>
            <a:lvl3pPr marL="1143000" indent="-228600" defTabSz="931863">
              <a:defRPr sz="2400">
                <a:solidFill>
                  <a:schemeClr val="tx1"/>
                </a:solidFill>
                <a:latin typeface="Arial" charset="0"/>
                <a:ea typeface="ヒラギノ角ゴ Pro W3" pitchFamily="84" charset="-128"/>
              </a:defRPr>
            </a:lvl3pPr>
            <a:lvl4pPr marL="1600200" indent="-228600" defTabSz="931863">
              <a:defRPr sz="2400">
                <a:solidFill>
                  <a:schemeClr val="tx1"/>
                </a:solidFill>
                <a:latin typeface="Arial" charset="0"/>
                <a:ea typeface="ヒラギノ角ゴ Pro W3" pitchFamily="84" charset="-128"/>
              </a:defRPr>
            </a:lvl4pPr>
            <a:lvl5pPr marL="2057400" indent="-228600" defTabSz="931863">
              <a:defRPr sz="2400">
                <a:solidFill>
                  <a:schemeClr val="tx1"/>
                </a:solidFill>
                <a:latin typeface="Arial" charset="0"/>
                <a:ea typeface="ヒラギノ角ゴ Pro W3" pitchFamily="84" charset="-128"/>
              </a:defRPr>
            </a:lvl5pPr>
            <a:lvl6pPr marL="25146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6pPr>
            <a:lvl7pPr marL="29718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7pPr>
            <a:lvl8pPr marL="34290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8pPr>
            <a:lvl9pPr marL="3886200" indent="-228600" defTabSz="931863" eaLnBrk="0" fontAlgn="base" hangingPunct="0">
              <a:spcBef>
                <a:spcPct val="0"/>
              </a:spcBef>
              <a:spcAft>
                <a:spcPct val="0"/>
              </a:spcAft>
              <a:defRPr sz="2400">
                <a:solidFill>
                  <a:schemeClr val="tx1"/>
                </a:solidFill>
                <a:latin typeface="Arial" charset="0"/>
                <a:ea typeface="ヒラギノ角ゴ Pro W3" pitchFamily="84" charset="-128"/>
              </a:defRPr>
            </a:lvl9pPr>
          </a:lstStyle>
          <a:p>
            <a:fld id="{AB556C0F-6E14-405F-82DB-DA65AE3EF543}" type="slidenum">
              <a:rPr lang="en-US" altLang="en-US" sz="1200" smtClean="0">
                <a:latin typeface="Tahoma" pitchFamily="34" charset="0"/>
              </a:rPr>
              <a:pPr/>
              <a:t>6</a:t>
            </a:fld>
            <a:endParaRPr lang="en-US" altLang="en-US" sz="1200" dirty="0" smtClean="0">
              <a:latin typeface="Tahoma" pitchFamily="34" charset="0"/>
            </a:endParaRPr>
          </a:p>
        </p:txBody>
      </p:sp>
      <p:sp>
        <p:nvSpPr>
          <p:cNvPr id="98308" name="Rectangle 2"/>
          <p:cNvSpPr>
            <a:spLocks noGrp="1" noRot="1" noChangeAspect="1" noChangeArrowheads="1" noTextEdit="1"/>
          </p:cNvSpPr>
          <p:nvPr>
            <p:ph type="sldImg"/>
          </p:nvPr>
        </p:nvSpPr>
        <p:spPr>
          <a:ln/>
        </p:spPr>
      </p:sp>
      <p:sp>
        <p:nvSpPr>
          <p:cNvPr id="98309" name="Notes Placeholder 5"/>
          <p:cNvSpPr>
            <a:spLocks noGrp="1"/>
          </p:cNvSpPr>
          <p:nvPr/>
        </p:nvSpPr>
        <p:spPr bwMode="auto">
          <a:xfrm>
            <a:off x="933450" y="4418013"/>
            <a:ext cx="5143500" cy="418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85" tIns="46593" rIns="93185" bIns="46593"/>
          <a:lstStyle>
            <a:lvl1pPr marL="227013" indent="-227013">
              <a:defRPr sz="2400">
                <a:solidFill>
                  <a:schemeClr val="tx1"/>
                </a:solidFill>
                <a:latin typeface="Arial" charset="0"/>
                <a:ea typeface="ヒラギノ角ゴ Pro W3" pitchFamily="84" charset="-128"/>
              </a:defRPr>
            </a:lvl1pPr>
            <a:lvl2pPr marL="742950" indent="-285750">
              <a:defRPr sz="2400">
                <a:solidFill>
                  <a:schemeClr val="tx1"/>
                </a:solidFill>
                <a:latin typeface="Arial" charset="0"/>
                <a:ea typeface="ヒラギノ角ゴ Pro W3" pitchFamily="84" charset="-128"/>
              </a:defRPr>
            </a:lvl2pPr>
            <a:lvl3pPr marL="1143000" indent="-228600">
              <a:defRPr sz="2400">
                <a:solidFill>
                  <a:schemeClr val="tx1"/>
                </a:solidFill>
                <a:latin typeface="Arial" charset="0"/>
                <a:ea typeface="ヒラギノ角ゴ Pro W3" pitchFamily="84" charset="-128"/>
              </a:defRPr>
            </a:lvl3pPr>
            <a:lvl4pPr marL="1600200" indent="-228600">
              <a:defRPr sz="2400">
                <a:solidFill>
                  <a:schemeClr val="tx1"/>
                </a:solidFill>
                <a:latin typeface="Arial" charset="0"/>
                <a:ea typeface="ヒラギノ角ゴ Pro W3" pitchFamily="84" charset="-128"/>
              </a:defRPr>
            </a:lvl4pPr>
            <a:lvl5pPr marL="2057400" indent="-228600">
              <a:defRPr sz="2400">
                <a:solidFill>
                  <a:schemeClr val="tx1"/>
                </a:solidFill>
                <a:latin typeface="Arial"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84" charset="-128"/>
              </a:defRPr>
            </a:lvl9pPr>
          </a:lstStyle>
          <a:p>
            <a:pPr>
              <a:spcBef>
                <a:spcPct val="30000"/>
              </a:spcBef>
              <a:buFont typeface="Wingdings" pitchFamily="2" charset="2"/>
              <a:buChar char="v"/>
            </a:pPr>
            <a:endParaRPr lang="en-US" altLang="en-US" sz="1400" b="1" dirty="0">
              <a:latin typeface="Tahoma" pitchFamily="34"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60</a:t>
            </a:fld>
            <a:endParaRPr lang="en-US" dirty="0"/>
          </a:p>
        </p:txBody>
      </p:sp>
    </p:spTree>
    <p:extLst>
      <p:ext uri="{BB962C8B-B14F-4D97-AF65-F5344CB8AC3E}">
        <p14:creationId xmlns:p14="http://schemas.microsoft.com/office/powerpoint/2010/main" val="250458171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61</a:t>
            </a:fld>
            <a:endParaRPr lang="en-US" dirty="0"/>
          </a:p>
        </p:txBody>
      </p:sp>
    </p:spTree>
    <p:extLst>
      <p:ext uri="{BB962C8B-B14F-4D97-AF65-F5344CB8AC3E}">
        <p14:creationId xmlns:p14="http://schemas.microsoft.com/office/powerpoint/2010/main" val="286812748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62</a:t>
            </a:fld>
            <a:endParaRPr lang="en-US" dirty="0"/>
          </a:p>
        </p:txBody>
      </p:sp>
    </p:spTree>
    <p:extLst>
      <p:ext uri="{BB962C8B-B14F-4D97-AF65-F5344CB8AC3E}">
        <p14:creationId xmlns:p14="http://schemas.microsoft.com/office/powerpoint/2010/main" val="286812748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63</a:t>
            </a:fld>
            <a:endParaRPr lang="en-US" dirty="0"/>
          </a:p>
        </p:txBody>
      </p:sp>
    </p:spTree>
    <p:extLst>
      <p:ext uri="{BB962C8B-B14F-4D97-AF65-F5344CB8AC3E}">
        <p14:creationId xmlns:p14="http://schemas.microsoft.com/office/powerpoint/2010/main" val="286812748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64</a:t>
            </a:fld>
            <a:endParaRPr lang="en-US" dirty="0"/>
          </a:p>
        </p:txBody>
      </p:sp>
    </p:spTree>
    <p:extLst>
      <p:ext uri="{BB962C8B-B14F-4D97-AF65-F5344CB8AC3E}">
        <p14:creationId xmlns:p14="http://schemas.microsoft.com/office/powerpoint/2010/main" val="22908593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Slide Image Placeholder 1"/>
          <p:cNvSpPr>
            <a:spLocks noGrp="1" noRot="1" noChangeAspect="1" noTextEdit="1"/>
          </p:cNvSpPr>
          <p:nvPr>
            <p:ph type="sldImg"/>
          </p:nvPr>
        </p:nvSpPr>
        <p:spPr>
          <a:ln/>
        </p:spPr>
      </p:sp>
      <p:sp>
        <p:nvSpPr>
          <p:cNvPr id="335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24AA848E-B627-4CC7-94F7-DA0D3B46C6F2}" type="slidenum">
              <a:rPr lang="en-US" smtClean="0"/>
              <a:pPr>
                <a:defRPr/>
              </a:pPr>
              <a:t>65</a:t>
            </a:fld>
            <a:endParaRPr lang="en-US"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Slide Image Placeholder 1"/>
          <p:cNvSpPr>
            <a:spLocks noGrp="1" noRot="1" noChangeAspect="1" noTextEdit="1"/>
          </p:cNvSpPr>
          <p:nvPr>
            <p:ph type="sldImg"/>
          </p:nvPr>
        </p:nvSpPr>
        <p:spPr>
          <a:ln/>
        </p:spPr>
      </p:sp>
      <p:sp>
        <p:nvSpPr>
          <p:cNvPr id="336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D7789031-75DE-4F21-8CE4-D84F6AE8C482}" type="slidenum">
              <a:rPr lang="en-US" smtClean="0"/>
              <a:pPr>
                <a:defRPr/>
              </a:pPr>
              <a:t>66</a:t>
            </a:fld>
            <a:endParaRPr lang="en-US"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Slide Image Placeholder 1"/>
          <p:cNvSpPr>
            <a:spLocks noGrp="1" noRot="1" noChangeAspect="1" noTextEdit="1"/>
          </p:cNvSpPr>
          <p:nvPr>
            <p:ph type="sldImg"/>
          </p:nvPr>
        </p:nvSpPr>
        <p:spPr>
          <a:ln/>
        </p:spPr>
      </p:sp>
      <p:sp>
        <p:nvSpPr>
          <p:cNvPr id="336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D7789031-75DE-4F21-8CE4-D84F6AE8C482}" type="slidenum">
              <a:rPr lang="en-US" smtClean="0"/>
              <a:pPr>
                <a:defRPr/>
              </a:pPr>
              <a:t>67</a:t>
            </a:fld>
            <a:endParaRPr lang="en-US"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Slide Image Placeholder 1"/>
          <p:cNvSpPr>
            <a:spLocks noGrp="1" noRot="1" noChangeAspect="1" noTextEdit="1"/>
          </p:cNvSpPr>
          <p:nvPr>
            <p:ph type="sldImg"/>
          </p:nvPr>
        </p:nvSpPr>
        <p:spPr>
          <a:ln/>
        </p:spPr>
      </p:sp>
      <p:sp>
        <p:nvSpPr>
          <p:cNvPr id="338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0D112D42-5A45-4720-A046-09E84F591FE8}" type="slidenum">
              <a:rPr lang="en-US" smtClean="0"/>
              <a:pPr>
                <a:defRPr/>
              </a:pPr>
              <a:t>68</a:t>
            </a:fld>
            <a:endParaRPr lang="en-US"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Slide Image Placeholder 1"/>
          <p:cNvSpPr>
            <a:spLocks noGrp="1" noRot="1" noChangeAspect="1" noTextEdit="1"/>
          </p:cNvSpPr>
          <p:nvPr>
            <p:ph type="sldImg"/>
          </p:nvPr>
        </p:nvSpPr>
        <p:spPr>
          <a:ln/>
        </p:spPr>
      </p:sp>
      <p:sp>
        <p:nvSpPr>
          <p:cNvPr id="338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0D112D42-5A45-4720-A046-09E84F591FE8}" type="slidenum">
              <a:rPr lang="en-US" smtClean="0"/>
              <a:pPr>
                <a:defRPr/>
              </a:pPr>
              <a:t>69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7</a:t>
            </a:fld>
            <a:endParaRPr lang="en-US" dirty="0"/>
          </a:p>
        </p:txBody>
      </p:sp>
    </p:spTree>
    <p:extLst>
      <p:ext uri="{BB962C8B-B14F-4D97-AF65-F5344CB8AC3E}">
        <p14:creationId xmlns:p14="http://schemas.microsoft.com/office/powerpoint/2010/main" val="334170596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Slide Image Placeholder 1"/>
          <p:cNvSpPr>
            <a:spLocks noGrp="1" noRot="1" noChangeAspect="1" noTextEdit="1"/>
          </p:cNvSpPr>
          <p:nvPr>
            <p:ph type="sldImg"/>
          </p:nvPr>
        </p:nvSpPr>
        <p:spPr>
          <a:ln/>
        </p:spPr>
      </p:sp>
      <p:sp>
        <p:nvSpPr>
          <p:cNvPr id="338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0D112D42-5A45-4720-A046-09E84F591FE8}" type="slidenum">
              <a:rPr lang="en-US" smtClean="0"/>
              <a:pPr>
                <a:defRPr/>
              </a:pPr>
              <a:t>70</a:t>
            </a:fld>
            <a:endParaRPr lang="en-US"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Slide Image Placeholder 1"/>
          <p:cNvSpPr>
            <a:spLocks noGrp="1" noRot="1" noChangeAspect="1" noTextEdit="1"/>
          </p:cNvSpPr>
          <p:nvPr>
            <p:ph type="sldImg"/>
          </p:nvPr>
        </p:nvSpPr>
        <p:spPr>
          <a:ln/>
        </p:spPr>
      </p:sp>
      <p:sp>
        <p:nvSpPr>
          <p:cNvPr id="338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0D112D42-5A45-4720-A046-09E84F591FE8}" type="slidenum">
              <a:rPr lang="en-US" smtClean="0"/>
              <a:pPr>
                <a:defRPr/>
              </a:pPr>
              <a:t>71</a:t>
            </a:fld>
            <a:endParaRPr lang="en-US"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Slide Image Placeholder 1"/>
          <p:cNvSpPr>
            <a:spLocks noGrp="1" noRot="1" noChangeAspect="1" noTextEdit="1"/>
          </p:cNvSpPr>
          <p:nvPr>
            <p:ph type="sldImg"/>
          </p:nvPr>
        </p:nvSpPr>
        <p:spPr>
          <a:ln/>
        </p:spPr>
      </p:sp>
      <p:sp>
        <p:nvSpPr>
          <p:cNvPr id="338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0D112D42-5A45-4720-A046-09E84F591FE8}" type="slidenum">
              <a:rPr lang="en-US" smtClean="0"/>
              <a:pPr>
                <a:defRPr/>
              </a:pPr>
              <a:t>72</a:t>
            </a:fld>
            <a:endParaRPr lang="en-US"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Slide Image Placeholder 1"/>
          <p:cNvSpPr>
            <a:spLocks noGrp="1" noRot="1" noChangeAspect="1" noTextEdit="1"/>
          </p:cNvSpPr>
          <p:nvPr>
            <p:ph type="sldImg"/>
          </p:nvPr>
        </p:nvSpPr>
        <p:spPr>
          <a:ln/>
        </p:spPr>
      </p:sp>
      <p:sp>
        <p:nvSpPr>
          <p:cNvPr id="338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0D112D42-5A45-4720-A046-09E84F591FE8}" type="slidenum">
              <a:rPr lang="en-US" smtClean="0"/>
              <a:pPr>
                <a:defRPr/>
              </a:pPr>
              <a:t>73</a:t>
            </a:fld>
            <a:endParaRPr lang="en-US"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74</a:t>
            </a:fld>
            <a:endParaRPr lang="en-US" dirty="0"/>
          </a:p>
        </p:txBody>
      </p:sp>
    </p:spTree>
    <p:extLst>
      <p:ext uri="{BB962C8B-B14F-4D97-AF65-F5344CB8AC3E}">
        <p14:creationId xmlns:p14="http://schemas.microsoft.com/office/powerpoint/2010/main" val="172319081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Slide Image Placeholder 1"/>
          <p:cNvSpPr>
            <a:spLocks noGrp="1" noRot="1" noChangeAspect="1" noTextEdit="1"/>
          </p:cNvSpPr>
          <p:nvPr>
            <p:ph type="sldImg"/>
          </p:nvPr>
        </p:nvSpPr>
        <p:spPr>
          <a:ln/>
        </p:spPr>
      </p:sp>
      <p:sp>
        <p:nvSpPr>
          <p:cNvPr id="335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24AA848E-B627-4CC7-94F7-DA0D3B46C6F2}" type="slidenum">
              <a:rPr lang="en-US" smtClean="0"/>
              <a:pPr>
                <a:defRPr/>
              </a:pPr>
              <a:t>75</a:t>
            </a:fld>
            <a:endParaRPr lang="en-US"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Slide Image Placeholder 1"/>
          <p:cNvSpPr>
            <a:spLocks noGrp="1" noRot="1" noChangeAspect="1" noTextEdit="1"/>
          </p:cNvSpPr>
          <p:nvPr>
            <p:ph type="sldImg"/>
          </p:nvPr>
        </p:nvSpPr>
        <p:spPr>
          <a:ln/>
        </p:spPr>
      </p:sp>
      <p:sp>
        <p:nvSpPr>
          <p:cNvPr id="335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24AA848E-B627-4CC7-94F7-DA0D3B46C6F2}" type="slidenum">
              <a:rPr lang="en-US" smtClean="0"/>
              <a:pPr>
                <a:defRPr/>
              </a:pPr>
              <a:t>76</a:t>
            </a:fld>
            <a:endParaRPr lang="en-US"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Slide Image Placeholder 1"/>
          <p:cNvSpPr>
            <a:spLocks noGrp="1" noRot="1" noChangeAspect="1" noTextEdit="1"/>
          </p:cNvSpPr>
          <p:nvPr>
            <p:ph type="sldImg"/>
          </p:nvPr>
        </p:nvSpPr>
        <p:spPr>
          <a:ln/>
        </p:spPr>
      </p:sp>
      <p:sp>
        <p:nvSpPr>
          <p:cNvPr id="338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0D112D42-5A45-4720-A046-09E84F591FE8}" type="slidenum">
              <a:rPr lang="en-US" smtClean="0"/>
              <a:pPr>
                <a:defRPr/>
              </a:pPr>
              <a:t>77</a:t>
            </a:fld>
            <a:endParaRPr lang="en-US"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Slide Image Placeholder 1"/>
          <p:cNvSpPr>
            <a:spLocks noGrp="1" noRot="1" noChangeAspect="1" noTextEdit="1"/>
          </p:cNvSpPr>
          <p:nvPr>
            <p:ph type="sldImg"/>
          </p:nvPr>
        </p:nvSpPr>
        <p:spPr>
          <a:ln/>
        </p:spPr>
      </p:sp>
      <p:sp>
        <p:nvSpPr>
          <p:cNvPr id="335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24AA848E-B627-4CC7-94F7-DA0D3B46C6F2}" type="slidenum">
              <a:rPr lang="en-US" smtClean="0"/>
              <a:pPr>
                <a:defRPr/>
              </a:pPr>
              <a:t>78</a:t>
            </a:fld>
            <a:endParaRPr lang="en-US"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Slide Image Placeholder 1"/>
          <p:cNvSpPr>
            <a:spLocks noGrp="1" noRot="1" noChangeAspect="1" noTextEdit="1"/>
          </p:cNvSpPr>
          <p:nvPr>
            <p:ph type="sldImg"/>
          </p:nvPr>
        </p:nvSpPr>
        <p:spPr>
          <a:ln/>
        </p:spPr>
      </p:sp>
      <p:sp>
        <p:nvSpPr>
          <p:cNvPr id="335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24AA848E-B627-4CC7-94F7-DA0D3B46C6F2}" type="slidenum">
              <a:rPr lang="en-US" smtClean="0"/>
              <a:pPr>
                <a:defRPr/>
              </a:pPr>
              <a:t>79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8</a:t>
            </a:fld>
            <a:endParaRPr lang="en-US" dirty="0"/>
          </a:p>
        </p:txBody>
      </p:sp>
    </p:spTree>
    <p:extLst>
      <p:ext uri="{BB962C8B-B14F-4D97-AF65-F5344CB8AC3E}">
        <p14:creationId xmlns:p14="http://schemas.microsoft.com/office/powerpoint/2010/main" val="4104582108"/>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Slide Image Placeholder 1"/>
          <p:cNvSpPr>
            <a:spLocks noGrp="1" noRot="1" noChangeAspect="1" noTextEdit="1"/>
          </p:cNvSpPr>
          <p:nvPr>
            <p:ph type="sldImg"/>
          </p:nvPr>
        </p:nvSpPr>
        <p:spPr>
          <a:ln/>
        </p:spPr>
      </p:sp>
      <p:sp>
        <p:nvSpPr>
          <p:cNvPr id="335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24AA848E-B627-4CC7-94F7-DA0D3B46C6F2}" type="slidenum">
              <a:rPr lang="en-US" smtClean="0"/>
              <a:pPr>
                <a:defRPr/>
              </a:pPr>
              <a:t>80</a:t>
            </a:fld>
            <a:endParaRPr lang="en-US"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Slide Image Placeholder 1"/>
          <p:cNvSpPr>
            <a:spLocks noGrp="1" noRot="1" noChangeAspect="1" noTextEdit="1"/>
          </p:cNvSpPr>
          <p:nvPr>
            <p:ph type="sldImg"/>
          </p:nvPr>
        </p:nvSpPr>
        <p:spPr>
          <a:ln/>
        </p:spPr>
      </p:sp>
      <p:sp>
        <p:nvSpPr>
          <p:cNvPr id="335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24AA848E-B627-4CC7-94F7-DA0D3B46C6F2}" type="slidenum">
              <a:rPr lang="en-US" smtClean="0"/>
              <a:pPr>
                <a:defRPr/>
              </a:pPr>
              <a:t>81</a:t>
            </a:fld>
            <a:endParaRPr lang="en-US" dirty="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82</a:t>
            </a:fld>
            <a:endParaRPr lang="en-US" dirty="0"/>
          </a:p>
        </p:txBody>
      </p:sp>
    </p:spTree>
    <p:extLst>
      <p:ext uri="{BB962C8B-B14F-4D97-AF65-F5344CB8AC3E}">
        <p14:creationId xmlns:p14="http://schemas.microsoft.com/office/powerpoint/2010/main" val="21415828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83</a:t>
            </a:fld>
            <a:endParaRPr lang="en-US" dirty="0"/>
          </a:p>
        </p:txBody>
      </p:sp>
    </p:spTree>
    <p:extLst>
      <p:ext uri="{BB962C8B-B14F-4D97-AF65-F5344CB8AC3E}">
        <p14:creationId xmlns:p14="http://schemas.microsoft.com/office/powerpoint/2010/main" val="183243219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84</a:t>
            </a:fld>
            <a:endParaRPr lang="en-US" dirty="0"/>
          </a:p>
        </p:txBody>
      </p:sp>
    </p:spTree>
    <p:extLst>
      <p:ext uri="{BB962C8B-B14F-4D97-AF65-F5344CB8AC3E}">
        <p14:creationId xmlns:p14="http://schemas.microsoft.com/office/powerpoint/2010/main" val="3397424956"/>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85</a:t>
            </a:fld>
            <a:endParaRPr lang="en-US" dirty="0"/>
          </a:p>
        </p:txBody>
      </p:sp>
    </p:spTree>
    <p:extLst>
      <p:ext uri="{BB962C8B-B14F-4D97-AF65-F5344CB8AC3E}">
        <p14:creationId xmlns:p14="http://schemas.microsoft.com/office/powerpoint/2010/main" val="22944560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86</a:t>
            </a:fld>
            <a:endParaRPr lang="en-US" dirty="0"/>
          </a:p>
        </p:txBody>
      </p:sp>
    </p:spTree>
    <p:extLst>
      <p:ext uri="{BB962C8B-B14F-4D97-AF65-F5344CB8AC3E}">
        <p14:creationId xmlns:p14="http://schemas.microsoft.com/office/powerpoint/2010/main" val="77014371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87</a:t>
            </a:fld>
            <a:endParaRPr lang="en-US" dirty="0"/>
          </a:p>
        </p:txBody>
      </p:sp>
    </p:spTree>
    <p:extLst>
      <p:ext uri="{BB962C8B-B14F-4D97-AF65-F5344CB8AC3E}">
        <p14:creationId xmlns:p14="http://schemas.microsoft.com/office/powerpoint/2010/main" val="22944560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88</a:t>
            </a:fld>
            <a:endParaRPr lang="en-US" dirty="0"/>
          </a:p>
        </p:txBody>
      </p:sp>
    </p:spTree>
    <p:extLst>
      <p:ext uri="{BB962C8B-B14F-4D97-AF65-F5344CB8AC3E}">
        <p14:creationId xmlns:p14="http://schemas.microsoft.com/office/powerpoint/2010/main" val="4090971346"/>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89</a:t>
            </a:fld>
            <a:endParaRPr lang="en-US" dirty="0"/>
          </a:p>
        </p:txBody>
      </p:sp>
    </p:spTree>
    <p:extLst>
      <p:ext uri="{BB962C8B-B14F-4D97-AF65-F5344CB8AC3E}">
        <p14:creationId xmlns:p14="http://schemas.microsoft.com/office/powerpoint/2010/main" val="3107703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Slide Image Placeholder 1"/>
          <p:cNvSpPr>
            <a:spLocks noGrp="1" noRot="1" noChangeAspect="1" noTextEdit="1"/>
          </p:cNvSpPr>
          <p:nvPr>
            <p:ph type="sldImg"/>
          </p:nvPr>
        </p:nvSpPr>
        <p:spPr>
          <a:ln/>
        </p:spPr>
      </p:sp>
      <p:sp>
        <p:nvSpPr>
          <p:cNvPr id="2508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1F61E4A2-92DC-48F2-8CD3-1F11CB5C5D71}" type="slidenum">
              <a:rPr lang="en-US" smtClean="0"/>
              <a:pPr>
                <a:defRPr/>
              </a:pPr>
              <a:t>9</a:t>
            </a:fld>
            <a:endParaRPr lang="en-US" dirty="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Slide Image Placeholder 1"/>
          <p:cNvSpPr>
            <a:spLocks noGrp="1" noRot="1" noChangeAspect="1" noTextEdit="1"/>
          </p:cNvSpPr>
          <p:nvPr>
            <p:ph type="sldImg"/>
          </p:nvPr>
        </p:nvSpPr>
        <p:spPr>
          <a:ln/>
        </p:spPr>
      </p:sp>
      <p:sp>
        <p:nvSpPr>
          <p:cNvPr id="335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24AA848E-B627-4CC7-94F7-DA0D3B46C6F2}" type="slidenum">
              <a:rPr lang="en-US" smtClean="0"/>
              <a:pPr>
                <a:defRPr/>
              </a:pPr>
              <a:t>90</a:t>
            </a:fld>
            <a:endParaRPr lang="en-US" dirty="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91</a:t>
            </a:fld>
            <a:endParaRPr lang="en-US" dirty="0"/>
          </a:p>
        </p:txBody>
      </p:sp>
    </p:spTree>
    <p:extLst>
      <p:ext uri="{BB962C8B-B14F-4D97-AF65-F5344CB8AC3E}">
        <p14:creationId xmlns:p14="http://schemas.microsoft.com/office/powerpoint/2010/main" val="388211000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92</a:t>
            </a:fld>
            <a:endParaRPr lang="en-US" dirty="0"/>
          </a:p>
        </p:txBody>
      </p:sp>
    </p:spTree>
    <p:extLst>
      <p:ext uri="{BB962C8B-B14F-4D97-AF65-F5344CB8AC3E}">
        <p14:creationId xmlns:p14="http://schemas.microsoft.com/office/powerpoint/2010/main" val="2245570237"/>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93</a:t>
            </a:fld>
            <a:endParaRPr lang="en-US" dirty="0"/>
          </a:p>
        </p:txBody>
      </p:sp>
    </p:spTree>
    <p:extLst>
      <p:ext uri="{BB962C8B-B14F-4D97-AF65-F5344CB8AC3E}">
        <p14:creationId xmlns:p14="http://schemas.microsoft.com/office/powerpoint/2010/main" val="359522117"/>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94</a:t>
            </a:fld>
            <a:endParaRPr lang="en-US" dirty="0"/>
          </a:p>
        </p:txBody>
      </p:sp>
    </p:spTree>
    <p:extLst>
      <p:ext uri="{BB962C8B-B14F-4D97-AF65-F5344CB8AC3E}">
        <p14:creationId xmlns:p14="http://schemas.microsoft.com/office/powerpoint/2010/main" val="306479936"/>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dirty="0" smtClean="0"/>
              <a:t>Supervision and Safety</a:t>
            </a:r>
            <a:endParaRPr lang="en-US" dirty="0"/>
          </a:p>
        </p:txBody>
      </p:sp>
      <p:sp>
        <p:nvSpPr>
          <p:cNvPr id="5" name="Slide Number Placeholder 4"/>
          <p:cNvSpPr>
            <a:spLocks noGrp="1"/>
          </p:cNvSpPr>
          <p:nvPr>
            <p:ph type="sldNum" sz="quarter" idx="11"/>
          </p:nvPr>
        </p:nvSpPr>
        <p:spPr/>
        <p:txBody>
          <a:bodyPr/>
          <a:lstStyle/>
          <a:p>
            <a:pPr>
              <a:defRPr/>
            </a:pPr>
            <a:fld id="{3D8DC6E2-A05A-4EE0-841F-85AC4B95F0CC}" type="slidenum">
              <a:rPr lang="en-US" smtClean="0"/>
              <a:pPr>
                <a:defRPr/>
              </a:pPr>
              <a:t>95</a:t>
            </a:fld>
            <a:endParaRPr lang="en-US" dirty="0"/>
          </a:p>
        </p:txBody>
      </p:sp>
    </p:spTree>
    <p:extLst>
      <p:ext uri="{BB962C8B-B14F-4D97-AF65-F5344CB8AC3E}">
        <p14:creationId xmlns:p14="http://schemas.microsoft.com/office/powerpoint/2010/main" val="3866089480"/>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Slide Image Placeholder 1"/>
          <p:cNvSpPr>
            <a:spLocks noGrp="1" noRot="1" noChangeAspect="1" noTextEdit="1"/>
          </p:cNvSpPr>
          <p:nvPr>
            <p:ph type="sldImg"/>
          </p:nvPr>
        </p:nvSpPr>
        <p:spPr>
          <a:ln/>
        </p:spPr>
      </p:sp>
      <p:sp>
        <p:nvSpPr>
          <p:cNvPr id="335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24AA848E-B627-4CC7-94F7-DA0D3B46C6F2}" type="slidenum">
              <a:rPr lang="en-US" smtClean="0"/>
              <a:pPr>
                <a:defRPr/>
              </a:pPr>
              <a:t>96</a:t>
            </a:fld>
            <a:endParaRPr lang="en-US" dirty="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Slide Image Placeholder 1"/>
          <p:cNvSpPr>
            <a:spLocks noGrp="1" noRot="1" noChangeAspect="1" noTextEdit="1"/>
          </p:cNvSpPr>
          <p:nvPr>
            <p:ph type="sldImg"/>
          </p:nvPr>
        </p:nvSpPr>
        <p:spPr>
          <a:ln/>
        </p:spPr>
      </p:sp>
      <p:sp>
        <p:nvSpPr>
          <p:cNvPr id="335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24AA848E-B627-4CC7-94F7-DA0D3B46C6F2}" type="slidenum">
              <a:rPr lang="en-US" smtClean="0"/>
              <a:pPr>
                <a:defRPr/>
              </a:pPr>
              <a:t>97</a:t>
            </a:fld>
            <a:endParaRPr lang="en-US" dirty="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Slide Image Placeholder 1"/>
          <p:cNvSpPr>
            <a:spLocks noGrp="1" noRot="1" noChangeAspect="1" noTextEdit="1"/>
          </p:cNvSpPr>
          <p:nvPr>
            <p:ph type="sldImg"/>
          </p:nvPr>
        </p:nvSpPr>
        <p:spPr>
          <a:ln/>
        </p:spPr>
      </p:sp>
      <p:sp>
        <p:nvSpPr>
          <p:cNvPr id="335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24AA848E-B627-4CC7-94F7-DA0D3B46C6F2}" type="slidenum">
              <a:rPr lang="en-US" smtClean="0"/>
              <a:pPr>
                <a:defRPr/>
              </a:pPr>
              <a:t>98</a:t>
            </a:fld>
            <a:endParaRPr lang="en-US" dirty="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Slide Image Placeholder 1"/>
          <p:cNvSpPr>
            <a:spLocks noGrp="1" noRot="1" noChangeAspect="1" noTextEdit="1"/>
          </p:cNvSpPr>
          <p:nvPr>
            <p:ph type="sldImg"/>
          </p:nvPr>
        </p:nvSpPr>
        <p:spPr>
          <a:ln/>
        </p:spPr>
      </p:sp>
      <p:sp>
        <p:nvSpPr>
          <p:cNvPr id="335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 name="Date Placeholder 3"/>
          <p:cNvSpPr>
            <a:spLocks noGrp="1"/>
          </p:cNvSpPr>
          <p:nvPr>
            <p:ph type="dt" sz="quarter" idx="1"/>
          </p:nvPr>
        </p:nvSpPr>
        <p:spPr/>
        <p:txBody>
          <a:bodyPr/>
          <a:lstStyle/>
          <a:p>
            <a:pPr>
              <a:defRPr/>
            </a:pPr>
            <a:fld id="{80908B80-F37E-4EC0-906C-EAE8FED62B1A}" type="datetime2">
              <a:rPr lang="en-US" smtClean="0"/>
              <a:pPr>
                <a:defRPr/>
              </a:pPr>
              <a:t>Thursday, December 10, 2015</a:t>
            </a:fld>
            <a:endParaRPr lang="en-US" dirty="0"/>
          </a:p>
        </p:txBody>
      </p:sp>
      <p:sp>
        <p:nvSpPr>
          <p:cNvPr id="5" name="Footer Placeholder 4"/>
          <p:cNvSpPr>
            <a:spLocks noGrp="1"/>
          </p:cNvSpPr>
          <p:nvPr>
            <p:ph type="ftr" sz="quarter" idx="4"/>
          </p:nvPr>
        </p:nvSpPr>
        <p:spPr/>
        <p:txBody>
          <a:bodyPr/>
          <a:lstStyle/>
          <a:p>
            <a:pPr>
              <a:defRPr/>
            </a:pPr>
            <a:r>
              <a:rPr lang="en-US" dirty="0" smtClean="0"/>
              <a:t>Lecture Overheads</a:t>
            </a:r>
            <a:endParaRPr lang="en-US" dirty="0"/>
          </a:p>
        </p:txBody>
      </p:sp>
      <p:sp>
        <p:nvSpPr>
          <p:cNvPr id="6" name="Slide Number Placeholder 5"/>
          <p:cNvSpPr>
            <a:spLocks noGrp="1"/>
          </p:cNvSpPr>
          <p:nvPr>
            <p:ph type="sldNum" sz="quarter" idx="5"/>
          </p:nvPr>
        </p:nvSpPr>
        <p:spPr/>
        <p:txBody>
          <a:bodyPr/>
          <a:lstStyle/>
          <a:p>
            <a:pPr>
              <a:defRPr/>
            </a:pPr>
            <a:fld id="{24AA848E-B627-4CC7-94F7-DA0D3B46C6F2}" type="slidenum">
              <a:rPr lang="en-US" smtClean="0"/>
              <a:pPr>
                <a:defRPr/>
              </a:pPr>
              <a:t>99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Creative:Clients_A_Z:SK%20Workers%20Compensation:WCBSK-0117%20Power%20Point:WCBSK-0117B%20Power%20point%20w%20Mission:links:pg1.tif"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6" descr="Creative:Clients_A_Z:SK Workers Compensation:WCBSK-0117 Power Point:WCBSK-0117B Power point w Mission:links:pg1.tif"/>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228600" y="0"/>
            <a:ext cx="9601200" cy="716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hasCustomPrompt="1"/>
          </p:nvPr>
        </p:nvSpPr>
        <p:spPr>
          <a:xfrm>
            <a:off x="228600" y="2895600"/>
            <a:ext cx="8686800" cy="1752600"/>
          </a:xfrm>
          <a:prstGeom prst="rect">
            <a:avLst/>
          </a:prstGeom>
        </p:spPr>
        <p:txBody>
          <a:bodyPr anchor="ctr"/>
          <a:lstStyle>
            <a:lvl1pPr algn="ctr">
              <a:defRPr sz="4000">
                <a:solidFill>
                  <a:srgbClr val="003F5C"/>
                </a:solidFill>
                <a:effectLst>
                  <a:outerShdw blurRad="38100" dist="38100" dir="2700000" algn="tl">
                    <a:srgbClr val="000000">
                      <a:alpha val="43137"/>
                    </a:srgbClr>
                  </a:outerShdw>
                </a:effectLst>
              </a:defRPr>
            </a:lvl1pPr>
          </a:lstStyle>
          <a:p>
            <a:pPr lvl="0"/>
            <a:r>
              <a:rPr lang="en-CA" altLang="en-US" noProof="0" dirty="0" smtClean="0"/>
              <a:t>Click to edit master title style</a:t>
            </a:r>
          </a:p>
        </p:txBody>
      </p:sp>
    </p:spTree>
    <p:extLst>
      <p:ext uri="{BB962C8B-B14F-4D97-AF65-F5344CB8AC3E}">
        <p14:creationId xmlns:p14="http://schemas.microsoft.com/office/powerpoint/2010/main" val="59935774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762000" y="1447800"/>
            <a:ext cx="7620000" cy="762000"/>
          </a:xfrm>
          <a:prstGeom prst="rect">
            <a:avLst/>
          </a:prstGeom>
        </p:spPr>
        <p:txBody>
          <a:bodyPr anchor="ctr" anchorCtr="1"/>
          <a:lstStyle>
            <a:lvl1pPr>
              <a:defRPr sz="4800">
                <a:effectLst>
                  <a:outerShdw blurRad="38100" dist="38100" dir="2700000" algn="tl">
                    <a:srgbClr val="000000">
                      <a:alpha val="43137"/>
                    </a:srgbClr>
                  </a:outerShdw>
                </a:effectLst>
              </a:defRPr>
            </a:lvl1pPr>
          </a:lstStyle>
          <a:p>
            <a:r>
              <a:rPr lang="en-CA" noProof="0" dirty="0" smtClean="0"/>
              <a:t>Click to edit Master title style</a:t>
            </a:r>
            <a:endParaRPr lang="en-CA" noProof="0" dirty="0"/>
          </a:p>
        </p:txBody>
      </p:sp>
      <p:sp>
        <p:nvSpPr>
          <p:cNvPr id="10" name="Content Placeholder 9"/>
          <p:cNvSpPr>
            <a:spLocks noGrp="1"/>
          </p:cNvSpPr>
          <p:nvPr>
            <p:ph sz="quarter" idx="10" hasCustomPrompt="1"/>
          </p:nvPr>
        </p:nvSpPr>
        <p:spPr>
          <a:xfrm>
            <a:off x="914400" y="3048000"/>
            <a:ext cx="7391400" cy="1066800"/>
          </a:xfrm>
          <a:prstGeom prst="rect">
            <a:avLst/>
          </a:prstGeom>
        </p:spPr>
        <p:txBody>
          <a:bodyPr anchor="ctr"/>
          <a:lstStyle>
            <a:lvl1pPr algn="ctr">
              <a:defRPr sz="4000" b="1">
                <a:solidFill>
                  <a:srgbClr val="003F5C"/>
                </a:solidFill>
                <a:effectLst>
                  <a:outerShdw blurRad="38100" dist="38100" dir="2700000" algn="tl">
                    <a:srgbClr val="000000">
                      <a:alpha val="43137"/>
                    </a:srgbClr>
                  </a:outerShdw>
                </a:effectLst>
              </a:defRPr>
            </a:lvl1pPr>
          </a:lstStyle>
          <a:p>
            <a:pPr lvl="0"/>
            <a:r>
              <a:rPr lang="en-CA" noProof="0" dirty="0" smtClean="0"/>
              <a:t>Click to edit Master title style</a:t>
            </a:r>
            <a:endParaRPr lang="en-CA" noProof="0" dirty="0"/>
          </a:p>
        </p:txBody>
      </p:sp>
    </p:spTree>
    <p:extLst>
      <p:ext uri="{BB962C8B-B14F-4D97-AF65-F5344CB8AC3E}">
        <p14:creationId xmlns:p14="http://schemas.microsoft.com/office/powerpoint/2010/main" val="5325942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2819400"/>
            <a:ext cx="7543800" cy="609600"/>
          </a:xfrm>
          <a:prstGeom prst="rect">
            <a:avLst/>
          </a:prstGeom>
        </p:spPr>
        <p:txBody>
          <a:bodyPr anchor="ctr"/>
          <a:lstStyle>
            <a:lvl1pPr algn="ctr">
              <a:defRPr>
                <a:solidFill>
                  <a:srgbClr val="003F5C"/>
                </a:solidFill>
                <a:effectLst>
                  <a:outerShdw blurRad="38100" dist="38100" dir="2700000" algn="tl">
                    <a:srgbClr val="000000">
                      <a:alpha val="43137"/>
                    </a:srgbClr>
                  </a:outerShdw>
                </a:effectLst>
              </a:defRPr>
            </a:lvl1pPr>
          </a:lstStyle>
          <a:p>
            <a:r>
              <a:rPr lang="en-CA" noProof="0" dirty="0" smtClean="0"/>
              <a:t>Click to edit Master title style</a:t>
            </a:r>
            <a:endParaRPr lang="en-CA" noProof="0" dirty="0"/>
          </a:p>
        </p:txBody>
      </p:sp>
    </p:spTree>
    <p:extLst>
      <p:ext uri="{BB962C8B-B14F-4D97-AF65-F5344CB8AC3E}">
        <p14:creationId xmlns:p14="http://schemas.microsoft.com/office/powerpoint/2010/main" val="22867472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543800" cy="685800"/>
          </a:xfrm>
          <a:prstGeom prst="rect">
            <a:avLst/>
          </a:prstGeom>
        </p:spPr>
        <p:txBody>
          <a:bodyPr anchor="ctr"/>
          <a:lstStyle/>
          <a:p>
            <a:r>
              <a:rPr lang="en-CA" noProof="0" dirty="0" smtClean="0"/>
              <a:t>Click to edit Master title style</a:t>
            </a:r>
            <a:endParaRPr lang="en-CA" noProof="0" dirty="0"/>
          </a:p>
        </p:txBody>
      </p:sp>
      <p:sp>
        <p:nvSpPr>
          <p:cNvPr id="10" name="Text Placeholder 9"/>
          <p:cNvSpPr>
            <a:spLocks noGrp="1"/>
          </p:cNvSpPr>
          <p:nvPr>
            <p:ph type="body" sz="quarter" idx="10"/>
          </p:nvPr>
        </p:nvSpPr>
        <p:spPr>
          <a:xfrm>
            <a:off x="838200" y="1828800"/>
            <a:ext cx="7543800" cy="3962400"/>
          </a:xfrm>
          <a:prstGeom prst="rect">
            <a:avLst/>
          </a:prstGeom>
        </p:spPr>
        <p:txBody>
          <a:bodyPr/>
          <a:lstStyle>
            <a:lvl1pPr marL="0" indent="0">
              <a:lnSpc>
                <a:spcPct val="100000"/>
              </a:lnSpc>
              <a:spcAft>
                <a:spcPts val="1800"/>
              </a:spcAft>
              <a:defRPr b="1">
                <a:latin typeface="Franklin Gothic Book" panose="020B0503020102020204" pitchFamily="34" charset="0"/>
              </a:defRPr>
            </a:lvl1pPr>
            <a:lvl2pPr marL="449263" indent="-266700">
              <a:lnSpc>
                <a:spcPct val="100000"/>
              </a:lnSpc>
              <a:spcBef>
                <a:spcPts val="0"/>
              </a:spcBef>
              <a:spcAft>
                <a:spcPts val="2400"/>
              </a:spcAft>
              <a:buFont typeface="Arial" panose="020B0604020202020204" pitchFamily="34" charset="0"/>
              <a:buChar char="•"/>
              <a:defRPr sz="2300" b="0">
                <a:latin typeface="Franklin Gothic Book" panose="020B0503020102020204" pitchFamily="34" charset="0"/>
              </a:defRPr>
            </a:lvl2pPr>
            <a:lvl3pPr marL="808038" indent="-358775">
              <a:lnSpc>
                <a:spcPct val="100000"/>
              </a:lnSpc>
              <a:spcBef>
                <a:spcPts val="0"/>
              </a:spcBef>
              <a:spcAft>
                <a:spcPts val="2400"/>
              </a:spcAft>
              <a:buFont typeface="Franklin Gothic Book" panose="020B0503020102020204" pitchFamily="34" charset="0"/>
              <a:buChar char="−"/>
              <a:defRPr sz="2200" b="0">
                <a:latin typeface="Franklin Gothic Book" panose="020B0503020102020204" pitchFamily="34" charset="0"/>
              </a:defRPr>
            </a:lvl3pPr>
            <a:lvl4pPr marL="1074738" indent="-266700">
              <a:lnSpc>
                <a:spcPct val="100000"/>
              </a:lnSpc>
              <a:spcBef>
                <a:spcPts val="0"/>
              </a:spcBef>
              <a:spcAft>
                <a:spcPts val="2400"/>
              </a:spcAft>
              <a:buFont typeface="Franklin Gothic Book" panose="020B0503020102020204" pitchFamily="34" charset="0"/>
              <a:buChar char="▪"/>
              <a:defRPr sz="2100" b="0">
                <a:latin typeface="Franklin Gothic Book" panose="020B0503020102020204" pitchFamily="34" charset="0"/>
              </a:defRPr>
            </a:lvl4pPr>
            <a:lvl5pPr marL="1341438" indent="-266700">
              <a:lnSpc>
                <a:spcPct val="100000"/>
              </a:lnSpc>
              <a:spcBef>
                <a:spcPts val="0"/>
              </a:spcBef>
              <a:spcAft>
                <a:spcPts val="2400"/>
              </a:spcAft>
              <a:buFont typeface="Franklin Gothic Book" panose="020B0503020102020204" pitchFamily="34" charset="0"/>
              <a:buChar char="»"/>
              <a:defRPr b="0">
                <a:latin typeface="Franklin Gothic Book" panose="020B0503020102020204" pitchFamily="34" charset="0"/>
              </a:defRPr>
            </a:lvl5pPr>
          </a:lstStyle>
          <a:p>
            <a:pPr lvl="0"/>
            <a:r>
              <a:rPr lang="en-CA" noProof="0" dirty="0" smtClean="0"/>
              <a:t>Click to edit Master text styles</a:t>
            </a:r>
          </a:p>
          <a:p>
            <a:pPr lvl="1"/>
            <a:r>
              <a:rPr lang="en-CA" noProof="0" dirty="0" smtClean="0"/>
              <a:t>Second level</a:t>
            </a:r>
          </a:p>
          <a:p>
            <a:pPr lvl="2"/>
            <a:r>
              <a:rPr lang="en-CA" noProof="0" dirty="0" smtClean="0"/>
              <a:t>Third level</a:t>
            </a:r>
          </a:p>
          <a:p>
            <a:pPr lvl="3"/>
            <a:r>
              <a:rPr lang="en-CA" noProof="0" dirty="0" smtClean="0"/>
              <a:t>Fourth level</a:t>
            </a:r>
          </a:p>
          <a:p>
            <a:pPr lvl="4"/>
            <a:r>
              <a:rPr lang="en-CA" noProof="0" dirty="0" smtClean="0"/>
              <a:t>Fifth level</a:t>
            </a:r>
            <a:endParaRPr lang="en-CA" noProof="0" dirty="0"/>
          </a:p>
        </p:txBody>
      </p:sp>
    </p:spTree>
    <p:extLst>
      <p:ext uri="{BB962C8B-B14F-4D97-AF65-F5344CB8AC3E}">
        <p14:creationId xmlns:p14="http://schemas.microsoft.com/office/powerpoint/2010/main" val="11545490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asic bullet">
    <p:spTree>
      <p:nvGrpSpPr>
        <p:cNvPr id="1" name=""/>
        <p:cNvGrpSpPr/>
        <p:nvPr/>
      </p:nvGrpSpPr>
      <p:grpSpPr>
        <a:xfrm>
          <a:off x="0" y="0"/>
          <a:ext cx="0" cy="0"/>
          <a:chOff x="0" y="0"/>
          <a:chExt cx="0" cy="0"/>
        </a:xfrm>
      </p:grpSpPr>
      <p:sp>
        <p:nvSpPr>
          <p:cNvPr id="4" name="Slide Number Placeholder 6"/>
          <p:cNvSpPr txBox="1">
            <a:spLocks noGrp="1"/>
          </p:cNvSpPr>
          <p:nvPr userDrawn="1"/>
        </p:nvSpPr>
        <p:spPr bwMode="auto">
          <a:xfrm>
            <a:off x="7239000" y="61812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125000"/>
              </a:lnSpc>
              <a:defRPr sz="2400">
                <a:solidFill>
                  <a:schemeClr val="tx1"/>
                </a:solidFill>
                <a:latin typeface="Arial" pitchFamily="34" charset="0"/>
                <a:ea typeface="ヒラギノ角ゴ Pro W3" pitchFamily="-80" charset="-128"/>
              </a:defRPr>
            </a:lvl1pPr>
            <a:lvl2pPr marL="742950" indent="-285750">
              <a:spcBef>
                <a:spcPct val="20000"/>
              </a:spcBef>
              <a:defRPr sz="2400">
                <a:solidFill>
                  <a:schemeClr val="tx1"/>
                </a:solidFill>
                <a:latin typeface="Arial" pitchFamily="34" charset="0"/>
                <a:ea typeface="ヒラギノ角ゴ Pro W3" pitchFamily="-80" charset="-128"/>
              </a:defRPr>
            </a:lvl2pPr>
            <a:lvl3pPr marL="1143000" indent="-228600">
              <a:spcBef>
                <a:spcPct val="20000"/>
              </a:spcBef>
              <a:buChar char="•"/>
              <a:defRPr sz="2400">
                <a:solidFill>
                  <a:schemeClr val="tx1"/>
                </a:solidFill>
                <a:latin typeface="Arial" pitchFamily="34" charset="0"/>
                <a:ea typeface="ヒラギノ角ゴ Pro W3" pitchFamily="-80" charset="-128"/>
              </a:defRPr>
            </a:lvl3pPr>
            <a:lvl4pPr marL="1600200" indent="-228600">
              <a:spcBef>
                <a:spcPct val="20000"/>
              </a:spcBef>
              <a:buChar char="–"/>
              <a:defRPr sz="2000">
                <a:solidFill>
                  <a:schemeClr val="tx1"/>
                </a:solidFill>
                <a:latin typeface="Arial" pitchFamily="34" charset="0"/>
                <a:ea typeface="ヒラギノ角ゴ Pro W3" pitchFamily="-80" charset="-128"/>
              </a:defRPr>
            </a:lvl4pPr>
            <a:lvl5pPr marL="2057400" indent="-228600">
              <a:spcBef>
                <a:spcPct val="20000"/>
              </a:spcBef>
              <a:buChar char="»"/>
              <a:defRPr sz="2000">
                <a:solidFill>
                  <a:schemeClr val="tx1"/>
                </a:solidFill>
                <a:latin typeface="Arial" pitchFamily="34" charset="0"/>
                <a:ea typeface="ヒラギノ角ゴ Pro W3" pitchFamily="-8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ヒラギノ角ゴ Pro W3" pitchFamily="-8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ヒラギノ角ゴ Pro W3" pitchFamily="-8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ヒラギノ角ゴ Pro W3" pitchFamily="-8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ヒラギノ角ゴ Pro W3" pitchFamily="-80" charset="-128"/>
              </a:defRPr>
            </a:lvl9pPr>
          </a:lstStyle>
          <a:p>
            <a:pPr algn="r" eaLnBrk="1" hangingPunct="1">
              <a:lnSpc>
                <a:spcPct val="100000"/>
              </a:lnSpc>
            </a:pPr>
            <a:fld id="{DB698125-A952-471E-9D70-2257E71AA0A9}" type="slidenum">
              <a:rPr lang="en-US" altLang="en-US" sz="1400" b="0">
                <a:latin typeface="Tahoma" pitchFamily="34" charset="0"/>
              </a:rPr>
              <a:pPr algn="r" eaLnBrk="1" hangingPunct="1">
                <a:lnSpc>
                  <a:spcPct val="100000"/>
                </a:lnSpc>
              </a:pPr>
              <a:t>‹#›</a:t>
            </a:fld>
            <a:endParaRPr lang="en-US" altLang="en-US" sz="1400" b="0" dirty="0">
              <a:latin typeface="Tahoma" pitchFamily="34" charset="0"/>
            </a:endParaRPr>
          </a:p>
        </p:txBody>
      </p:sp>
      <p:sp>
        <p:nvSpPr>
          <p:cNvPr id="5" name="Title 1"/>
          <p:cNvSpPr>
            <a:spLocks noGrp="1"/>
          </p:cNvSpPr>
          <p:nvPr>
            <p:ph type="title"/>
          </p:nvPr>
        </p:nvSpPr>
        <p:spPr>
          <a:xfrm>
            <a:off x="838200" y="762000"/>
            <a:ext cx="7543800" cy="685800"/>
          </a:xfrm>
          <a:prstGeom prst="rect">
            <a:avLst/>
          </a:prstGeom>
        </p:spPr>
        <p:txBody>
          <a:bodyPr anchor="ctr"/>
          <a:lstStyle/>
          <a:p>
            <a:r>
              <a:rPr lang="en-CA" noProof="0" dirty="0" smtClean="0"/>
              <a:t>Click to edit Master title style</a:t>
            </a:r>
            <a:endParaRPr lang="en-CA" noProof="0" dirty="0"/>
          </a:p>
        </p:txBody>
      </p:sp>
      <p:sp>
        <p:nvSpPr>
          <p:cNvPr id="6" name="Text Placeholder 9"/>
          <p:cNvSpPr>
            <a:spLocks noGrp="1"/>
          </p:cNvSpPr>
          <p:nvPr>
            <p:ph type="body" sz="quarter" idx="10"/>
          </p:nvPr>
        </p:nvSpPr>
        <p:spPr>
          <a:xfrm>
            <a:off x="838200" y="1828800"/>
            <a:ext cx="7543800" cy="3962400"/>
          </a:xfrm>
          <a:prstGeom prst="rect">
            <a:avLst/>
          </a:prstGeom>
        </p:spPr>
        <p:txBody>
          <a:bodyPr/>
          <a:lstStyle>
            <a:lvl1pPr marL="266700" indent="-266700">
              <a:lnSpc>
                <a:spcPct val="100000"/>
              </a:lnSpc>
              <a:spcBef>
                <a:spcPts val="0"/>
              </a:spcBef>
              <a:spcAft>
                <a:spcPts val="2400"/>
              </a:spcAft>
              <a:buFont typeface="Arial" panose="020B0604020202020204" pitchFamily="34" charset="0"/>
              <a:buChar char="•"/>
              <a:defRPr b="0">
                <a:latin typeface="Franklin Gothic Book" panose="020B0503020102020204" pitchFamily="34" charset="0"/>
              </a:defRPr>
            </a:lvl1pPr>
            <a:lvl2pPr marL="449263" indent="-266700">
              <a:lnSpc>
                <a:spcPct val="100000"/>
              </a:lnSpc>
              <a:spcBef>
                <a:spcPts val="0"/>
              </a:spcBef>
              <a:spcAft>
                <a:spcPts val="2400"/>
              </a:spcAft>
              <a:buFont typeface="Franklin Gothic Book" panose="020B0503020102020204" pitchFamily="34" charset="0"/>
              <a:buChar char="−"/>
              <a:defRPr sz="2300" b="0">
                <a:latin typeface="Franklin Gothic Book" panose="020B0503020102020204" pitchFamily="34" charset="0"/>
              </a:defRPr>
            </a:lvl2pPr>
            <a:lvl3pPr marL="808038" indent="-358775">
              <a:lnSpc>
                <a:spcPct val="100000"/>
              </a:lnSpc>
              <a:spcBef>
                <a:spcPts val="0"/>
              </a:spcBef>
              <a:spcAft>
                <a:spcPts val="2400"/>
              </a:spcAft>
              <a:buFont typeface="Franklin Gothic Book" panose="020B0503020102020204" pitchFamily="34" charset="0"/>
              <a:buChar char="▪"/>
              <a:defRPr sz="2200" b="0">
                <a:latin typeface="Franklin Gothic Book" panose="020B0503020102020204" pitchFamily="34" charset="0"/>
              </a:defRPr>
            </a:lvl3pPr>
            <a:lvl4pPr marL="1074738" indent="-266700">
              <a:lnSpc>
                <a:spcPct val="100000"/>
              </a:lnSpc>
              <a:spcBef>
                <a:spcPts val="0"/>
              </a:spcBef>
              <a:spcAft>
                <a:spcPts val="2400"/>
              </a:spcAft>
              <a:buFont typeface="Franklin Gothic Book" panose="020B0503020102020204" pitchFamily="34" charset="0"/>
              <a:buChar char="◦"/>
              <a:defRPr sz="2100" b="0">
                <a:latin typeface="Franklin Gothic Book" panose="020B0503020102020204" pitchFamily="34" charset="0"/>
              </a:defRPr>
            </a:lvl4pPr>
            <a:lvl5pPr marL="1341438" indent="-266700">
              <a:lnSpc>
                <a:spcPct val="100000"/>
              </a:lnSpc>
              <a:spcBef>
                <a:spcPts val="0"/>
              </a:spcBef>
              <a:spcAft>
                <a:spcPts val="2400"/>
              </a:spcAft>
              <a:buFont typeface="Franklin Gothic Book" panose="020B0503020102020204" pitchFamily="34" charset="0"/>
              <a:buChar char="»"/>
              <a:defRPr b="0">
                <a:latin typeface="Franklin Gothic Book" panose="020B0503020102020204" pitchFamily="34" charset="0"/>
              </a:defRPr>
            </a:lvl5pPr>
          </a:lstStyle>
          <a:p>
            <a:pPr lvl="0"/>
            <a:r>
              <a:rPr lang="en-CA" noProof="0" dirty="0" smtClean="0"/>
              <a:t>Click to edit Master text styles</a:t>
            </a:r>
          </a:p>
          <a:p>
            <a:pPr lvl="1"/>
            <a:r>
              <a:rPr lang="en-CA" noProof="0" dirty="0" smtClean="0"/>
              <a:t>Second level</a:t>
            </a:r>
          </a:p>
          <a:p>
            <a:pPr lvl="2"/>
            <a:r>
              <a:rPr lang="en-CA" noProof="0" dirty="0" smtClean="0"/>
              <a:t>Third level</a:t>
            </a:r>
          </a:p>
          <a:p>
            <a:pPr lvl="3"/>
            <a:r>
              <a:rPr lang="en-CA" noProof="0" dirty="0" smtClean="0"/>
              <a:t>Fourth level</a:t>
            </a:r>
          </a:p>
          <a:p>
            <a:pPr lvl="4"/>
            <a:r>
              <a:rPr lang="en-CA" noProof="0" dirty="0" smtClean="0"/>
              <a:t>Fifth level</a:t>
            </a:r>
            <a:endParaRPr lang="en-CA" noProof="0" dirty="0"/>
          </a:p>
        </p:txBody>
      </p:sp>
    </p:spTree>
    <p:extLst>
      <p:ext uri="{BB962C8B-B14F-4D97-AF65-F5344CB8AC3E}">
        <p14:creationId xmlns:p14="http://schemas.microsoft.com/office/powerpoint/2010/main" val="335026966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838200" y="4437112"/>
            <a:ext cx="7543800" cy="1354088"/>
          </a:xfrm>
          <a:prstGeom prst="rect">
            <a:avLst/>
          </a:prstGeom>
        </p:spPr>
        <p:txBody>
          <a:bodyPr anchor="b"/>
          <a:lstStyle>
            <a:lvl1pPr marL="0" indent="0">
              <a:lnSpc>
                <a:spcPct val="100000"/>
              </a:lnSpc>
              <a:spcAft>
                <a:spcPts val="1800"/>
              </a:spcAft>
              <a:defRPr b="1">
                <a:latin typeface="Franklin Gothic Book" panose="020B0503020102020204" pitchFamily="34" charset="0"/>
              </a:defRPr>
            </a:lvl1pPr>
            <a:lvl2pPr marL="449263" indent="-266700">
              <a:lnSpc>
                <a:spcPct val="100000"/>
              </a:lnSpc>
              <a:spcBef>
                <a:spcPts val="0"/>
              </a:spcBef>
              <a:spcAft>
                <a:spcPts val="2400"/>
              </a:spcAft>
              <a:buFont typeface="Arial" panose="020B0604020202020204" pitchFamily="34" charset="0"/>
              <a:buChar char="•"/>
              <a:defRPr sz="2300" b="0">
                <a:latin typeface="Franklin Gothic Book" panose="020B0503020102020204" pitchFamily="34" charset="0"/>
              </a:defRPr>
            </a:lvl2pPr>
            <a:lvl3pPr marL="808038" indent="-358775">
              <a:lnSpc>
                <a:spcPct val="100000"/>
              </a:lnSpc>
              <a:spcBef>
                <a:spcPts val="0"/>
              </a:spcBef>
              <a:spcAft>
                <a:spcPts val="2400"/>
              </a:spcAft>
              <a:buFont typeface="Franklin Gothic Book" panose="020B0503020102020204" pitchFamily="34" charset="0"/>
              <a:buChar char="−"/>
              <a:defRPr sz="2200" b="0">
                <a:latin typeface="Franklin Gothic Book" panose="020B0503020102020204" pitchFamily="34" charset="0"/>
              </a:defRPr>
            </a:lvl3pPr>
            <a:lvl4pPr marL="1074738" indent="-266700">
              <a:lnSpc>
                <a:spcPct val="100000"/>
              </a:lnSpc>
              <a:spcBef>
                <a:spcPts val="0"/>
              </a:spcBef>
              <a:spcAft>
                <a:spcPts val="2400"/>
              </a:spcAft>
              <a:buFont typeface="Franklin Gothic Book" panose="020B0503020102020204" pitchFamily="34" charset="0"/>
              <a:buChar char="▪"/>
              <a:defRPr sz="2100" b="0">
                <a:latin typeface="Franklin Gothic Book" panose="020B0503020102020204" pitchFamily="34" charset="0"/>
              </a:defRPr>
            </a:lvl4pPr>
            <a:lvl5pPr marL="1341438" indent="-266700">
              <a:lnSpc>
                <a:spcPct val="100000"/>
              </a:lnSpc>
              <a:spcBef>
                <a:spcPts val="0"/>
              </a:spcBef>
              <a:spcAft>
                <a:spcPts val="2400"/>
              </a:spcAft>
              <a:buFont typeface="Franklin Gothic Book" panose="020B0503020102020204" pitchFamily="34" charset="0"/>
              <a:buChar char="»"/>
              <a:defRPr b="0">
                <a:latin typeface="Franklin Gothic Book" panose="020B0503020102020204" pitchFamily="34" charset="0"/>
              </a:defRPr>
            </a:lvl5pPr>
          </a:lstStyle>
          <a:p>
            <a:pPr lvl="0"/>
            <a:r>
              <a:rPr lang="en-CA" noProof="0" dirty="0" smtClean="0"/>
              <a:t>Click to edit Master text styles</a:t>
            </a:r>
          </a:p>
          <a:p>
            <a:pPr lvl="1"/>
            <a:r>
              <a:rPr lang="en-CA" noProof="0" dirty="0" smtClean="0"/>
              <a:t>Second level</a:t>
            </a:r>
            <a:endParaRPr lang="en-CA" noProof="0" dirty="0"/>
          </a:p>
        </p:txBody>
      </p:sp>
      <p:sp>
        <p:nvSpPr>
          <p:cNvPr id="4" name="Title 1"/>
          <p:cNvSpPr>
            <a:spLocks noGrp="1"/>
          </p:cNvSpPr>
          <p:nvPr>
            <p:ph type="title"/>
          </p:nvPr>
        </p:nvSpPr>
        <p:spPr>
          <a:xfrm>
            <a:off x="841248" y="758952"/>
            <a:ext cx="7543800" cy="685800"/>
          </a:xfrm>
          <a:prstGeom prst="rect">
            <a:avLst/>
          </a:prstGeom>
        </p:spPr>
        <p:txBody>
          <a:bodyPr anchor="ctr"/>
          <a:lstStyle/>
          <a:p>
            <a:r>
              <a:rPr lang="en-CA" noProof="0" dirty="0" smtClean="0"/>
              <a:t>Click to edit Master title style</a:t>
            </a:r>
            <a:endParaRPr lang="en-CA" noProof="0" dirty="0"/>
          </a:p>
        </p:txBody>
      </p:sp>
    </p:spTree>
    <p:extLst>
      <p:ext uri="{BB962C8B-B14F-4D97-AF65-F5344CB8AC3E}">
        <p14:creationId xmlns:p14="http://schemas.microsoft.com/office/powerpoint/2010/main" val="155208427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752600"/>
            <a:ext cx="3886200" cy="4038600"/>
          </a:xfrm>
          <a:prstGeom prst="rect">
            <a:avLst/>
          </a:prstGeom>
        </p:spPr>
        <p:txBody>
          <a:bodyPr anchor="t"/>
          <a:lstStyle>
            <a:lvl1pPr marL="266700" indent="-266700">
              <a:lnSpc>
                <a:spcPct val="100000"/>
              </a:lnSpc>
              <a:spcBef>
                <a:spcPts val="0"/>
              </a:spcBef>
              <a:spcAft>
                <a:spcPts val="1200"/>
              </a:spcAft>
              <a:buFont typeface="Arial" panose="020B0604020202020204" pitchFamily="34" charset="0"/>
              <a:buChar char="•"/>
              <a:defRPr sz="2400" b="0">
                <a:latin typeface="Franklin Gothic Book" panose="020B0503020102020204" pitchFamily="34" charset="0"/>
              </a:defRPr>
            </a:lvl1pPr>
            <a:lvl2pPr marL="541338" indent="-274638">
              <a:lnSpc>
                <a:spcPct val="100000"/>
              </a:lnSpc>
              <a:spcBef>
                <a:spcPts val="0"/>
              </a:spcBef>
              <a:spcAft>
                <a:spcPts val="1200"/>
              </a:spcAft>
              <a:buFont typeface="Franklin Gothic Book" panose="020B0503020102020204" pitchFamily="34" charset="0"/>
              <a:buChar char="−"/>
              <a:defRPr sz="2300" b="0"/>
            </a:lvl2pPr>
            <a:lvl3pPr marL="715963" indent="-174625">
              <a:lnSpc>
                <a:spcPct val="100000"/>
              </a:lnSpc>
              <a:spcBef>
                <a:spcPts val="0"/>
              </a:spcBef>
              <a:spcAft>
                <a:spcPts val="1200"/>
              </a:spcAft>
              <a:buSzPct val="75000"/>
              <a:buFont typeface="Franklin Gothic Book" panose="020B0503020102020204" pitchFamily="34" charset="0"/>
              <a:buChar char="▪"/>
              <a:defRPr sz="2200" b="0">
                <a:latin typeface="Franklin Gothic Book" panose="020B0503020102020204" pitchFamily="34" charset="0"/>
              </a:defRPr>
            </a:lvl3pPr>
            <a:lvl4pPr marL="898525" indent="-182563">
              <a:lnSpc>
                <a:spcPct val="100000"/>
              </a:lnSpc>
              <a:spcBef>
                <a:spcPts val="0"/>
              </a:spcBef>
              <a:spcAft>
                <a:spcPts val="1200"/>
              </a:spcAft>
              <a:buFont typeface="Franklin Gothic Book" panose="020B0503020102020204" pitchFamily="34" charset="0"/>
              <a:buChar char="»"/>
              <a:defRPr sz="2000" b="0">
                <a:latin typeface="Franklin Gothic Book" panose="020B0503020102020204" pitchFamily="34" charset="0"/>
              </a:defRPr>
            </a:lvl4pPr>
            <a:lvl5pPr marL="1074738" indent="-176213">
              <a:lnSpc>
                <a:spcPct val="100000"/>
              </a:lnSpc>
              <a:spcBef>
                <a:spcPts val="0"/>
              </a:spcBef>
              <a:spcAft>
                <a:spcPts val="1200"/>
              </a:spcAft>
              <a:buSzPct val="75000"/>
              <a:buFont typeface="Franklin Gothic Book" panose="020B0503020102020204" pitchFamily="34" charset="0"/>
              <a:buChar char="○"/>
              <a:defRPr sz="2000" b="0">
                <a:latin typeface="Franklin Gothic Book" panose="020B0503020102020204" pitchFamily="34" charset="0"/>
              </a:defRPr>
            </a:lvl5pPr>
            <a:lvl6pPr>
              <a:defRPr sz="1800"/>
            </a:lvl6pPr>
            <a:lvl7pPr>
              <a:defRPr sz="1800"/>
            </a:lvl7pPr>
            <a:lvl8pPr>
              <a:defRPr sz="1800"/>
            </a:lvl8pPr>
            <a:lvl9pPr>
              <a:defRPr sz="1800"/>
            </a:lvl9pPr>
          </a:lstStyle>
          <a:p>
            <a:pPr lvl="0"/>
            <a:r>
              <a:rPr lang="en-CA" noProof="0" dirty="0" smtClean="0"/>
              <a:t>Click to edit Master text styles</a:t>
            </a:r>
          </a:p>
          <a:p>
            <a:pPr lvl="1"/>
            <a:r>
              <a:rPr lang="en-CA" noProof="0" dirty="0" smtClean="0"/>
              <a:t>Second level</a:t>
            </a:r>
          </a:p>
          <a:p>
            <a:pPr lvl="2"/>
            <a:r>
              <a:rPr lang="en-CA" noProof="0" dirty="0" smtClean="0"/>
              <a:t>Third level</a:t>
            </a:r>
          </a:p>
          <a:p>
            <a:pPr lvl="3"/>
            <a:r>
              <a:rPr lang="en-CA" noProof="0" dirty="0" smtClean="0"/>
              <a:t>Fourth level</a:t>
            </a:r>
          </a:p>
          <a:p>
            <a:pPr lvl="4"/>
            <a:r>
              <a:rPr lang="en-CA" noProof="0" dirty="0" smtClean="0"/>
              <a:t>Fifth level</a:t>
            </a:r>
            <a:endParaRPr lang="en-CA" noProof="0" dirty="0"/>
          </a:p>
        </p:txBody>
      </p:sp>
      <p:sp>
        <p:nvSpPr>
          <p:cNvPr id="5" name="Title 1"/>
          <p:cNvSpPr>
            <a:spLocks noGrp="1"/>
          </p:cNvSpPr>
          <p:nvPr>
            <p:ph type="title"/>
          </p:nvPr>
        </p:nvSpPr>
        <p:spPr>
          <a:xfrm>
            <a:off x="838200" y="762000"/>
            <a:ext cx="7543800" cy="685800"/>
          </a:xfrm>
          <a:prstGeom prst="rect">
            <a:avLst/>
          </a:prstGeom>
        </p:spPr>
        <p:txBody>
          <a:bodyPr anchor="ctr"/>
          <a:lstStyle/>
          <a:p>
            <a:r>
              <a:rPr lang="en-CA" noProof="0" dirty="0" smtClean="0"/>
              <a:t>Click to edit Master title style</a:t>
            </a:r>
            <a:endParaRPr lang="en-CA" noProof="0" dirty="0"/>
          </a:p>
        </p:txBody>
      </p:sp>
      <p:sp>
        <p:nvSpPr>
          <p:cNvPr id="6" name="Content Placeholder 2"/>
          <p:cNvSpPr>
            <a:spLocks noGrp="1"/>
          </p:cNvSpPr>
          <p:nvPr>
            <p:ph sz="half" idx="10"/>
          </p:nvPr>
        </p:nvSpPr>
        <p:spPr>
          <a:xfrm>
            <a:off x="4648200" y="1752600"/>
            <a:ext cx="3886200" cy="4038600"/>
          </a:xfrm>
          <a:prstGeom prst="rect">
            <a:avLst/>
          </a:prstGeom>
        </p:spPr>
        <p:txBody>
          <a:bodyPr anchor="t"/>
          <a:lstStyle>
            <a:lvl1pPr marL="266700" indent="-266700">
              <a:lnSpc>
                <a:spcPct val="100000"/>
              </a:lnSpc>
              <a:spcBef>
                <a:spcPts val="0"/>
              </a:spcBef>
              <a:spcAft>
                <a:spcPts val="1200"/>
              </a:spcAft>
              <a:buFont typeface="Arial" panose="020B0604020202020204" pitchFamily="34" charset="0"/>
              <a:buChar char="•"/>
              <a:defRPr sz="2400" b="0">
                <a:latin typeface="Franklin Gothic Book" panose="020B0503020102020204" pitchFamily="34" charset="0"/>
              </a:defRPr>
            </a:lvl1pPr>
            <a:lvl2pPr marL="541338" indent="-274638">
              <a:lnSpc>
                <a:spcPct val="100000"/>
              </a:lnSpc>
              <a:spcBef>
                <a:spcPts val="0"/>
              </a:spcBef>
              <a:spcAft>
                <a:spcPts val="1200"/>
              </a:spcAft>
              <a:buFont typeface="Franklin Gothic Book" panose="020B0503020102020204" pitchFamily="34" charset="0"/>
              <a:buChar char="−"/>
              <a:defRPr sz="2300" b="0"/>
            </a:lvl2pPr>
            <a:lvl3pPr marL="715963" indent="-174625">
              <a:lnSpc>
                <a:spcPct val="100000"/>
              </a:lnSpc>
              <a:spcBef>
                <a:spcPts val="0"/>
              </a:spcBef>
              <a:spcAft>
                <a:spcPts val="1200"/>
              </a:spcAft>
              <a:buSzPct val="75000"/>
              <a:buFont typeface="Franklin Gothic Book" panose="020B0503020102020204" pitchFamily="34" charset="0"/>
              <a:buChar char="▪"/>
              <a:defRPr sz="2200" b="0">
                <a:latin typeface="Franklin Gothic Book" panose="020B0503020102020204" pitchFamily="34" charset="0"/>
              </a:defRPr>
            </a:lvl3pPr>
            <a:lvl4pPr marL="898525" indent="-182563">
              <a:lnSpc>
                <a:spcPct val="100000"/>
              </a:lnSpc>
              <a:spcBef>
                <a:spcPts val="0"/>
              </a:spcBef>
              <a:spcAft>
                <a:spcPts val="1200"/>
              </a:spcAft>
              <a:buFont typeface="Franklin Gothic Book" panose="020B0503020102020204" pitchFamily="34" charset="0"/>
              <a:buChar char="»"/>
              <a:defRPr sz="2000" b="0">
                <a:latin typeface="Franklin Gothic Book" panose="020B0503020102020204" pitchFamily="34" charset="0"/>
              </a:defRPr>
            </a:lvl4pPr>
            <a:lvl5pPr marL="1074738" indent="-176213">
              <a:lnSpc>
                <a:spcPct val="100000"/>
              </a:lnSpc>
              <a:spcBef>
                <a:spcPts val="0"/>
              </a:spcBef>
              <a:spcAft>
                <a:spcPts val="1200"/>
              </a:spcAft>
              <a:buSzPct val="75000"/>
              <a:buFont typeface="Franklin Gothic Book" panose="020B0503020102020204" pitchFamily="34" charset="0"/>
              <a:buChar char="○"/>
              <a:defRPr sz="2000" b="0">
                <a:latin typeface="Franklin Gothic Book" panose="020B0503020102020204" pitchFamily="34" charset="0"/>
              </a:defRPr>
            </a:lvl5pPr>
            <a:lvl6pPr>
              <a:defRPr sz="1800"/>
            </a:lvl6pPr>
            <a:lvl7pPr>
              <a:defRPr sz="1800"/>
            </a:lvl7pPr>
            <a:lvl8pPr>
              <a:defRPr sz="1800"/>
            </a:lvl8pPr>
            <a:lvl9pPr>
              <a:defRPr sz="1800"/>
            </a:lvl9pPr>
          </a:lstStyle>
          <a:p>
            <a:pPr lvl="0"/>
            <a:r>
              <a:rPr lang="en-CA" noProof="0" dirty="0" smtClean="0"/>
              <a:t>Click to edit Master text styles</a:t>
            </a:r>
          </a:p>
          <a:p>
            <a:pPr lvl="1"/>
            <a:r>
              <a:rPr lang="en-CA" noProof="0" dirty="0" smtClean="0"/>
              <a:t>Second level</a:t>
            </a:r>
          </a:p>
          <a:p>
            <a:pPr lvl="2"/>
            <a:r>
              <a:rPr lang="en-CA" noProof="0" dirty="0" smtClean="0"/>
              <a:t>Third level</a:t>
            </a:r>
          </a:p>
          <a:p>
            <a:pPr lvl="3"/>
            <a:r>
              <a:rPr lang="en-CA" noProof="0" dirty="0" smtClean="0"/>
              <a:t>Fourth level</a:t>
            </a:r>
          </a:p>
          <a:p>
            <a:pPr lvl="4"/>
            <a:r>
              <a:rPr lang="en-CA" noProof="0" dirty="0" smtClean="0"/>
              <a:t>Fifth level</a:t>
            </a:r>
            <a:endParaRPr lang="en-CA" noProof="0" dirty="0"/>
          </a:p>
        </p:txBody>
      </p:sp>
    </p:spTree>
    <p:extLst>
      <p:ext uri="{BB962C8B-B14F-4D97-AF65-F5344CB8AC3E}">
        <p14:creationId xmlns:p14="http://schemas.microsoft.com/office/powerpoint/2010/main" val="29081872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24000"/>
            <a:ext cx="3886200" cy="457200"/>
          </a:xfrm>
          <a:prstGeom prst="rect">
            <a:avLst/>
          </a:prstGeom>
        </p:spPr>
        <p:txBody>
          <a:bodyPr anchor="ctr"/>
          <a:lstStyle>
            <a:lvl1pPr marL="0" indent="0">
              <a:lnSpc>
                <a:spcPct val="100000"/>
              </a:lnSpc>
              <a:buNone/>
              <a:defRPr sz="2400" b="0">
                <a:solidFill>
                  <a:srgbClr val="003F5C"/>
                </a:solidFill>
                <a:latin typeface="Franklin Gothic Medium" panose="020B06030201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noProof="0" dirty="0" smtClean="0"/>
              <a:t>Click to edit Master text styles</a:t>
            </a:r>
          </a:p>
        </p:txBody>
      </p:sp>
      <p:sp>
        <p:nvSpPr>
          <p:cNvPr id="5" name="Text Placeholder 4"/>
          <p:cNvSpPr>
            <a:spLocks noGrp="1"/>
          </p:cNvSpPr>
          <p:nvPr>
            <p:ph type="body" sz="quarter" idx="3"/>
          </p:nvPr>
        </p:nvSpPr>
        <p:spPr>
          <a:xfrm>
            <a:off x="4648201" y="1524000"/>
            <a:ext cx="3886200" cy="457200"/>
          </a:xfrm>
          <a:prstGeom prst="rect">
            <a:avLst/>
          </a:prstGeom>
        </p:spPr>
        <p:txBody>
          <a:bodyPr anchor="ctr"/>
          <a:lstStyle>
            <a:lvl1pPr marL="0" indent="0">
              <a:lnSpc>
                <a:spcPct val="100000"/>
              </a:lnSpc>
              <a:buNone/>
              <a:defRPr sz="2400" b="0">
                <a:solidFill>
                  <a:srgbClr val="003F5C"/>
                </a:solidFill>
                <a:latin typeface="Franklin Gothic Medium" panose="020B06030201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noProof="0" dirty="0" smtClean="0"/>
              <a:t>Click to edit Master text styles</a:t>
            </a:r>
          </a:p>
        </p:txBody>
      </p:sp>
      <p:sp>
        <p:nvSpPr>
          <p:cNvPr id="7" name="Content Placeholder 2"/>
          <p:cNvSpPr>
            <a:spLocks noGrp="1"/>
          </p:cNvSpPr>
          <p:nvPr>
            <p:ph sz="half" idx="10"/>
          </p:nvPr>
        </p:nvSpPr>
        <p:spPr>
          <a:xfrm>
            <a:off x="609600" y="2133600"/>
            <a:ext cx="3886200" cy="3733800"/>
          </a:xfrm>
          <a:prstGeom prst="rect">
            <a:avLst/>
          </a:prstGeom>
        </p:spPr>
        <p:txBody>
          <a:bodyPr anchor="t"/>
          <a:lstStyle>
            <a:lvl1pPr marL="266700" indent="-266700">
              <a:lnSpc>
                <a:spcPct val="100000"/>
              </a:lnSpc>
              <a:spcBef>
                <a:spcPts val="0"/>
              </a:spcBef>
              <a:spcAft>
                <a:spcPts val="1200"/>
              </a:spcAft>
              <a:buFont typeface="Arial" panose="020B0604020202020204" pitchFamily="34" charset="0"/>
              <a:buChar char="•"/>
              <a:defRPr sz="2400" b="0">
                <a:latin typeface="Franklin Gothic Book" panose="020B0503020102020204" pitchFamily="34" charset="0"/>
              </a:defRPr>
            </a:lvl1pPr>
            <a:lvl2pPr marL="541338" indent="-274638">
              <a:lnSpc>
                <a:spcPct val="100000"/>
              </a:lnSpc>
              <a:spcBef>
                <a:spcPts val="0"/>
              </a:spcBef>
              <a:spcAft>
                <a:spcPts val="1200"/>
              </a:spcAft>
              <a:buFont typeface="Franklin Gothic Book" panose="020B0503020102020204" pitchFamily="34" charset="0"/>
              <a:buChar char="−"/>
              <a:defRPr sz="2300" b="0"/>
            </a:lvl2pPr>
            <a:lvl3pPr marL="715963" indent="-174625">
              <a:lnSpc>
                <a:spcPct val="100000"/>
              </a:lnSpc>
              <a:spcBef>
                <a:spcPts val="0"/>
              </a:spcBef>
              <a:spcAft>
                <a:spcPts val="1200"/>
              </a:spcAft>
              <a:buSzPct val="75000"/>
              <a:buFont typeface="Franklin Gothic Book" panose="020B0503020102020204" pitchFamily="34" charset="0"/>
              <a:buChar char="▪"/>
              <a:defRPr sz="2200" b="0">
                <a:latin typeface="Franklin Gothic Book" panose="020B0503020102020204" pitchFamily="34" charset="0"/>
              </a:defRPr>
            </a:lvl3pPr>
            <a:lvl4pPr marL="898525" indent="-182563">
              <a:lnSpc>
                <a:spcPct val="100000"/>
              </a:lnSpc>
              <a:spcBef>
                <a:spcPts val="0"/>
              </a:spcBef>
              <a:spcAft>
                <a:spcPts val="1200"/>
              </a:spcAft>
              <a:buFont typeface="Franklin Gothic Book" panose="020B0503020102020204" pitchFamily="34" charset="0"/>
              <a:buChar char="»"/>
              <a:defRPr sz="2000" b="0">
                <a:latin typeface="Franklin Gothic Book" panose="020B0503020102020204" pitchFamily="34" charset="0"/>
              </a:defRPr>
            </a:lvl4pPr>
            <a:lvl5pPr marL="1074738" indent="-176213">
              <a:lnSpc>
                <a:spcPct val="100000"/>
              </a:lnSpc>
              <a:spcBef>
                <a:spcPts val="0"/>
              </a:spcBef>
              <a:spcAft>
                <a:spcPts val="1200"/>
              </a:spcAft>
              <a:buSzPct val="75000"/>
              <a:buFont typeface="Franklin Gothic Book" panose="020B0503020102020204" pitchFamily="34" charset="0"/>
              <a:buChar char="○"/>
              <a:defRPr sz="2000" b="0">
                <a:latin typeface="Franklin Gothic Book" panose="020B0503020102020204" pitchFamily="34" charset="0"/>
              </a:defRPr>
            </a:lvl5pPr>
            <a:lvl6pPr>
              <a:defRPr sz="1800"/>
            </a:lvl6pPr>
            <a:lvl7pPr>
              <a:defRPr sz="1800"/>
            </a:lvl7pPr>
            <a:lvl8pPr>
              <a:defRPr sz="1800"/>
            </a:lvl8pPr>
            <a:lvl9pPr>
              <a:defRPr sz="1800"/>
            </a:lvl9pPr>
          </a:lstStyle>
          <a:p>
            <a:pPr lvl="0"/>
            <a:r>
              <a:rPr lang="en-CA" noProof="0" dirty="0" smtClean="0"/>
              <a:t>Click to edit Master text styles</a:t>
            </a:r>
          </a:p>
          <a:p>
            <a:pPr lvl="1"/>
            <a:r>
              <a:rPr lang="en-CA" noProof="0" dirty="0" smtClean="0"/>
              <a:t>Second level</a:t>
            </a:r>
          </a:p>
          <a:p>
            <a:pPr lvl="2"/>
            <a:r>
              <a:rPr lang="en-CA" noProof="0" dirty="0" smtClean="0"/>
              <a:t>Third level</a:t>
            </a:r>
          </a:p>
          <a:p>
            <a:pPr lvl="3"/>
            <a:r>
              <a:rPr lang="en-CA" noProof="0" dirty="0" smtClean="0"/>
              <a:t>Fourth level</a:t>
            </a:r>
          </a:p>
          <a:p>
            <a:pPr lvl="4"/>
            <a:r>
              <a:rPr lang="en-CA" noProof="0" dirty="0" smtClean="0"/>
              <a:t>Fifth level</a:t>
            </a:r>
            <a:endParaRPr lang="en-CA" noProof="0" dirty="0"/>
          </a:p>
        </p:txBody>
      </p:sp>
      <p:sp>
        <p:nvSpPr>
          <p:cNvPr id="10" name="Content Placeholder 2"/>
          <p:cNvSpPr>
            <a:spLocks noGrp="1"/>
          </p:cNvSpPr>
          <p:nvPr>
            <p:ph sz="half" idx="11"/>
          </p:nvPr>
        </p:nvSpPr>
        <p:spPr>
          <a:xfrm>
            <a:off x="4648200" y="2133600"/>
            <a:ext cx="3886200" cy="3733800"/>
          </a:xfrm>
          <a:prstGeom prst="rect">
            <a:avLst/>
          </a:prstGeom>
        </p:spPr>
        <p:txBody>
          <a:bodyPr anchor="t"/>
          <a:lstStyle>
            <a:lvl1pPr marL="266700" indent="-266700">
              <a:lnSpc>
                <a:spcPct val="100000"/>
              </a:lnSpc>
              <a:spcBef>
                <a:spcPts val="0"/>
              </a:spcBef>
              <a:spcAft>
                <a:spcPts val="1200"/>
              </a:spcAft>
              <a:buFont typeface="Arial" panose="020B0604020202020204" pitchFamily="34" charset="0"/>
              <a:buChar char="•"/>
              <a:defRPr sz="2400" b="0">
                <a:latin typeface="Franklin Gothic Book" panose="020B0503020102020204" pitchFamily="34" charset="0"/>
              </a:defRPr>
            </a:lvl1pPr>
            <a:lvl2pPr marL="541338" indent="-274638">
              <a:lnSpc>
                <a:spcPct val="100000"/>
              </a:lnSpc>
              <a:spcBef>
                <a:spcPts val="0"/>
              </a:spcBef>
              <a:spcAft>
                <a:spcPts val="1200"/>
              </a:spcAft>
              <a:buFont typeface="Franklin Gothic Book" panose="020B0503020102020204" pitchFamily="34" charset="0"/>
              <a:buChar char="−"/>
              <a:defRPr sz="2300" b="0"/>
            </a:lvl2pPr>
            <a:lvl3pPr marL="715963" indent="-174625">
              <a:lnSpc>
                <a:spcPct val="100000"/>
              </a:lnSpc>
              <a:spcBef>
                <a:spcPts val="0"/>
              </a:spcBef>
              <a:spcAft>
                <a:spcPts val="1200"/>
              </a:spcAft>
              <a:buSzPct val="75000"/>
              <a:buFont typeface="Franklin Gothic Book" panose="020B0503020102020204" pitchFamily="34" charset="0"/>
              <a:buChar char="▪"/>
              <a:defRPr sz="2200" b="0">
                <a:latin typeface="Franklin Gothic Book" panose="020B0503020102020204" pitchFamily="34" charset="0"/>
              </a:defRPr>
            </a:lvl3pPr>
            <a:lvl4pPr marL="898525" indent="-182563">
              <a:lnSpc>
                <a:spcPct val="100000"/>
              </a:lnSpc>
              <a:spcBef>
                <a:spcPts val="0"/>
              </a:spcBef>
              <a:spcAft>
                <a:spcPts val="1200"/>
              </a:spcAft>
              <a:buFont typeface="Franklin Gothic Book" panose="020B0503020102020204" pitchFamily="34" charset="0"/>
              <a:buChar char="»"/>
              <a:defRPr sz="2000" b="0">
                <a:latin typeface="Franklin Gothic Book" panose="020B0503020102020204" pitchFamily="34" charset="0"/>
              </a:defRPr>
            </a:lvl4pPr>
            <a:lvl5pPr marL="1074738" indent="-176213">
              <a:lnSpc>
                <a:spcPct val="100000"/>
              </a:lnSpc>
              <a:spcBef>
                <a:spcPts val="0"/>
              </a:spcBef>
              <a:spcAft>
                <a:spcPts val="1200"/>
              </a:spcAft>
              <a:buSzPct val="75000"/>
              <a:buFont typeface="Franklin Gothic Book" panose="020B0503020102020204" pitchFamily="34" charset="0"/>
              <a:buChar char="○"/>
              <a:defRPr sz="2000" b="0">
                <a:latin typeface="Franklin Gothic Book" panose="020B0503020102020204" pitchFamily="34" charset="0"/>
              </a:defRPr>
            </a:lvl5pPr>
            <a:lvl6pPr>
              <a:defRPr sz="1800"/>
            </a:lvl6pPr>
            <a:lvl7pPr>
              <a:defRPr sz="1800"/>
            </a:lvl7pPr>
            <a:lvl8pPr>
              <a:defRPr sz="1800"/>
            </a:lvl8pPr>
            <a:lvl9pPr>
              <a:defRPr sz="1800"/>
            </a:lvl9pPr>
          </a:lstStyle>
          <a:p>
            <a:pPr lvl="0"/>
            <a:r>
              <a:rPr lang="en-CA" noProof="0" dirty="0" smtClean="0"/>
              <a:t>Click to edit Master text styles</a:t>
            </a:r>
          </a:p>
          <a:p>
            <a:pPr lvl="1"/>
            <a:r>
              <a:rPr lang="en-CA" noProof="0" dirty="0" smtClean="0"/>
              <a:t>Second level</a:t>
            </a:r>
          </a:p>
          <a:p>
            <a:pPr lvl="2"/>
            <a:r>
              <a:rPr lang="en-CA" noProof="0" dirty="0" smtClean="0"/>
              <a:t>Third level</a:t>
            </a:r>
          </a:p>
          <a:p>
            <a:pPr lvl="3"/>
            <a:r>
              <a:rPr lang="en-CA" noProof="0" dirty="0" smtClean="0"/>
              <a:t>Fourth level</a:t>
            </a:r>
          </a:p>
          <a:p>
            <a:pPr lvl="4"/>
            <a:r>
              <a:rPr lang="en-CA" noProof="0" dirty="0" smtClean="0"/>
              <a:t>Fifth level</a:t>
            </a:r>
            <a:endParaRPr lang="en-CA" noProof="0" dirty="0"/>
          </a:p>
        </p:txBody>
      </p:sp>
      <p:sp>
        <p:nvSpPr>
          <p:cNvPr id="11" name="Title 1"/>
          <p:cNvSpPr>
            <a:spLocks noGrp="1"/>
          </p:cNvSpPr>
          <p:nvPr>
            <p:ph type="title"/>
          </p:nvPr>
        </p:nvSpPr>
        <p:spPr>
          <a:xfrm>
            <a:off x="838200" y="762000"/>
            <a:ext cx="7543800" cy="685800"/>
          </a:xfrm>
          <a:prstGeom prst="rect">
            <a:avLst/>
          </a:prstGeom>
        </p:spPr>
        <p:txBody>
          <a:bodyPr anchor="ctr"/>
          <a:lstStyle/>
          <a:p>
            <a:r>
              <a:rPr lang="en-CA" noProof="0" dirty="0" smtClean="0"/>
              <a:t>Click to edit Master title style</a:t>
            </a:r>
            <a:endParaRPr lang="en-CA" noProof="0" dirty="0"/>
          </a:p>
        </p:txBody>
      </p:sp>
    </p:spTree>
    <p:extLst>
      <p:ext uri="{BB962C8B-B14F-4D97-AF65-F5344CB8AC3E}">
        <p14:creationId xmlns:p14="http://schemas.microsoft.com/office/powerpoint/2010/main" val="294862651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50832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Creative:Clients_A_Z:SK%20Workers%20Compensation:WCBSK-0117%20Power%20Point:WCBSK-0117B%20Power%20point%20w%20Mission:links:pg2.tif"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9" descr="Creative:Clients_A_Z:SK Workers Compensation:WCBSK-0117 Power Point:WCBSK-0117B Power point w Mission:links:pg2.tif"/>
          <p:cNvPicPr>
            <a:picLocks noChangeAspect="1" noChangeArrowheads="1"/>
          </p:cNvPicPr>
          <p:nvPr userDrawn="1"/>
        </p:nvPicPr>
        <p:blipFill>
          <a:blip r:embed="rId11" r:link="rId1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6"/>
          <p:cNvSpPr txBox="1">
            <a:spLocks noGrp="1"/>
          </p:cNvSpPr>
          <p:nvPr userDrawn="1"/>
        </p:nvSpPr>
        <p:spPr bwMode="auto">
          <a:xfrm>
            <a:off x="7239000" y="61812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125000"/>
              </a:lnSpc>
              <a:defRPr sz="2400">
                <a:solidFill>
                  <a:schemeClr val="tx1"/>
                </a:solidFill>
                <a:latin typeface="Arial" pitchFamily="34" charset="0"/>
                <a:ea typeface="ヒラギノ角ゴ Pro W3" pitchFamily="-80" charset="-128"/>
              </a:defRPr>
            </a:lvl1pPr>
            <a:lvl2pPr marL="742950" indent="-285750">
              <a:spcBef>
                <a:spcPct val="20000"/>
              </a:spcBef>
              <a:defRPr sz="2400">
                <a:solidFill>
                  <a:schemeClr val="tx1"/>
                </a:solidFill>
                <a:latin typeface="Arial" pitchFamily="34" charset="0"/>
                <a:ea typeface="ヒラギノ角ゴ Pro W3" pitchFamily="-80" charset="-128"/>
              </a:defRPr>
            </a:lvl2pPr>
            <a:lvl3pPr marL="1143000" indent="-228600">
              <a:spcBef>
                <a:spcPct val="20000"/>
              </a:spcBef>
              <a:buChar char="•"/>
              <a:defRPr sz="2400">
                <a:solidFill>
                  <a:schemeClr val="tx1"/>
                </a:solidFill>
                <a:latin typeface="Arial" pitchFamily="34" charset="0"/>
                <a:ea typeface="ヒラギノ角ゴ Pro W3" pitchFamily="-80" charset="-128"/>
              </a:defRPr>
            </a:lvl3pPr>
            <a:lvl4pPr marL="1600200" indent="-228600">
              <a:spcBef>
                <a:spcPct val="20000"/>
              </a:spcBef>
              <a:buChar char="–"/>
              <a:defRPr sz="2000">
                <a:solidFill>
                  <a:schemeClr val="tx1"/>
                </a:solidFill>
                <a:latin typeface="Arial" pitchFamily="34" charset="0"/>
                <a:ea typeface="ヒラギノ角ゴ Pro W3" pitchFamily="-80" charset="-128"/>
              </a:defRPr>
            </a:lvl4pPr>
            <a:lvl5pPr marL="2057400" indent="-228600">
              <a:spcBef>
                <a:spcPct val="20000"/>
              </a:spcBef>
              <a:buChar char="»"/>
              <a:defRPr sz="2000">
                <a:solidFill>
                  <a:schemeClr val="tx1"/>
                </a:solidFill>
                <a:latin typeface="Arial" pitchFamily="34" charset="0"/>
                <a:ea typeface="ヒラギノ角ゴ Pro W3" pitchFamily="-8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ヒラギノ角ゴ Pro W3" pitchFamily="-8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ヒラギノ角ゴ Pro W3" pitchFamily="-8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ヒラギノ角ゴ Pro W3" pitchFamily="-8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ヒラギノ角ゴ Pro W3" pitchFamily="-80" charset="-128"/>
              </a:defRPr>
            </a:lvl9pPr>
          </a:lstStyle>
          <a:p>
            <a:pPr algn="r" eaLnBrk="1" hangingPunct="1">
              <a:lnSpc>
                <a:spcPct val="100000"/>
              </a:lnSpc>
            </a:pPr>
            <a:fld id="{DB698125-A952-471E-9D70-2257E71AA0A9}" type="slidenum">
              <a:rPr lang="en-US" altLang="en-US" sz="1400" b="0">
                <a:latin typeface="Tahoma" pitchFamily="34" charset="0"/>
              </a:rPr>
              <a:pPr algn="r" eaLnBrk="1" hangingPunct="1">
                <a:lnSpc>
                  <a:spcPct val="100000"/>
                </a:lnSpc>
              </a:pPr>
              <a:t>‹#›</a:t>
            </a:fld>
            <a:endParaRPr lang="en-US" altLang="en-US" sz="1400" b="0" dirty="0">
              <a:latin typeface="Tahoma" pitchFamily="34" charset="0"/>
            </a:endParaRPr>
          </a:p>
        </p:txBody>
      </p:sp>
    </p:spTree>
    <p:extLst>
      <p:ext uri="{BB962C8B-B14F-4D97-AF65-F5344CB8AC3E}">
        <p14:creationId xmlns:p14="http://schemas.microsoft.com/office/powerpoint/2010/main" val="470032655"/>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8" r:id="rId6"/>
    <p:sldLayoutId id="2147483745" r:id="rId7"/>
    <p:sldLayoutId id="2147483746" r:id="rId8"/>
    <p:sldLayoutId id="2147483747" r:id="rId9"/>
  </p:sldLayoutIdLst>
  <p:timing>
    <p:tnLst>
      <p:par>
        <p:cTn id="1" dur="indefinite" restart="never" nodeType="tmRoot"/>
      </p:par>
    </p:tnLst>
  </p:timing>
  <p:txStyles>
    <p:titleStyle>
      <a:lvl1pPr marL="0" indent="0" algn="ctr" rtl="0" eaLnBrk="0" fontAlgn="base" hangingPunct="0">
        <a:spcBef>
          <a:spcPct val="0"/>
        </a:spcBef>
        <a:spcAft>
          <a:spcPct val="0"/>
        </a:spcAft>
        <a:defRPr sz="4000" b="1">
          <a:solidFill>
            <a:srgbClr val="003F5C"/>
          </a:solidFill>
          <a:latin typeface="Franklin Gothic Medium" panose="020B0603020102020204" pitchFamily="34" charset="0"/>
          <a:ea typeface="+mj-ea"/>
          <a:cs typeface="+mj-cs"/>
        </a:defRPr>
      </a:lvl1pPr>
      <a:lvl2pPr algn="l" rtl="0" eaLnBrk="0" fontAlgn="base" hangingPunct="0">
        <a:spcBef>
          <a:spcPct val="0"/>
        </a:spcBef>
        <a:spcAft>
          <a:spcPct val="0"/>
        </a:spcAft>
        <a:defRPr sz="4000" b="1">
          <a:solidFill>
            <a:schemeClr val="tx2"/>
          </a:solidFill>
          <a:latin typeface="Arial" charset="0"/>
          <a:ea typeface="ヒラギノ角ゴ Pro W3" pitchFamily="-80" charset="-128"/>
        </a:defRPr>
      </a:lvl2pPr>
      <a:lvl3pPr algn="l" rtl="0" eaLnBrk="0" fontAlgn="base" hangingPunct="0">
        <a:spcBef>
          <a:spcPct val="0"/>
        </a:spcBef>
        <a:spcAft>
          <a:spcPct val="0"/>
        </a:spcAft>
        <a:defRPr sz="4000" b="1">
          <a:solidFill>
            <a:schemeClr val="tx2"/>
          </a:solidFill>
          <a:latin typeface="Arial" charset="0"/>
          <a:ea typeface="ヒラギノ角ゴ Pro W3" pitchFamily="-80" charset="-128"/>
        </a:defRPr>
      </a:lvl3pPr>
      <a:lvl4pPr algn="l" rtl="0" eaLnBrk="0" fontAlgn="base" hangingPunct="0">
        <a:spcBef>
          <a:spcPct val="0"/>
        </a:spcBef>
        <a:spcAft>
          <a:spcPct val="0"/>
        </a:spcAft>
        <a:defRPr sz="4000" b="1">
          <a:solidFill>
            <a:schemeClr val="tx2"/>
          </a:solidFill>
          <a:latin typeface="Arial" charset="0"/>
          <a:ea typeface="ヒラギノ角ゴ Pro W3" pitchFamily="-80" charset="-128"/>
        </a:defRPr>
      </a:lvl4pPr>
      <a:lvl5pPr algn="l" rtl="0" eaLnBrk="0" fontAlgn="base" hangingPunct="0">
        <a:spcBef>
          <a:spcPct val="0"/>
        </a:spcBef>
        <a:spcAft>
          <a:spcPct val="0"/>
        </a:spcAft>
        <a:defRPr sz="4000" b="1">
          <a:solidFill>
            <a:schemeClr val="tx2"/>
          </a:solidFill>
          <a:latin typeface="Arial" charset="0"/>
          <a:ea typeface="ヒラギノ角ゴ Pro W3" pitchFamily="-80" charset="-128"/>
        </a:defRPr>
      </a:lvl5pPr>
      <a:lvl6pPr marL="457200" algn="l" rtl="0" fontAlgn="base">
        <a:spcBef>
          <a:spcPct val="0"/>
        </a:spcBef>
        <a:spcAft>
          <a:spcPct val="0"/>
        </a:spcAft>
        <a:defRPr sz="4000" b="1">
          <a:solidFill>
            <a:schemeClr val="tx2"/>
          </a:solidFill>
          <a:latin typeface="Arial" charset="0"/>
          <a:ea typeface="ヒラギノ角ゴ Pro W3" pitchFamily="-80" charset="-128"/>
        </a:defRPr>
      </a:lvl6pPr>
      <a:lvl7pPr marL="914400" algn="l" rtl="0" fontAlgn="base">
        <a:spcBef>
          <a:spcPct val="0"/>
        </a:spcBef>
        <a:spcAft>
          <a:spcPct val="0"/>
        </a:spcAft>
        <a:defRPr sz="4000" b="1">
          <a:solidFill>
            <a:schemeClr val="tx2"/>
          </a:solidFill>
          <a:latin typeface="Arial" charset="0"/>
          <a:ea typeface="ヒラギノ角ゴ Pro W3" pitchFamily="-80" charset="-128"/>
        </a:defRPr>
      </a:lvl7pPr>
      <a:lvl8pPr marL="1371600" algn="l" rtl="0" fontAlgn="base">
        <a:spcBef>
          <a:spcPct val="0"/>
        </a:spcBef>
        <a:spcAft>
          <a:spcPct val="0"/>
        </a:spcAft>
        <a:defRPr sz="4000" b="1">
          <a:solidFill>
            <a:schemeClr val="tx2"/>
          </a:solidFill>
          <a:latin typeface="Arial" charset="0"/>
          <a:ea typeface="ヒラギノ角ゴ Pro W3" pitchFamily="-80" charset="-128"/>
        </a:defRPr>
      </a:lvl8pPr>
      <a:lvl9pPr marL="1828800" algn="l" rtl="0" fontAlgn="base">
        <a:spcBef>
          <a:spcPct val="0"/>
        </a:spcBef>
        <a:spcAft>
          <a:spcPct val="0"/>
        </a:spcAft>
        <a:defRPr sz="4000" b="1">
          <a:solidFill>
            <a:schemeClr val="tx2"/>
          </a:solidFill>
          <a:latin typeface="Arial" charset="0"/>
          <a:ea typeface="ヒラギノ角ゴ Pro W3" pitchFamily="-80" charset="-128"/>
        </a:defRPr>
      </a:lvl9pPr>
    </p:titleStyle>
    <p:bodyStyle>
      <a:lvl1pPr marL="342900" indent="-342900" algn="l" rtl="0" eaLnBrk="0" fontAlgn="base" hangingPunct="0">
        <a:lnSpc>
          <a:spcPct val="100000"/>
        </a:lnSpc>
        <a:spcBef>
          <a:spcPct val="0"/>
        </a:spcBef>
        <a:spcAft>
          <a:spcPts val="1200"/>
        </a:spcAft>
        <a:defRPr sz="2400" b="1">
          <a:solidFill>
            <a:schemeClr val="tx1"/>
          </a:solidFill>
          <a:latin typeface="Franklin Gothic Medium" panose="020B0603020102020204" pitchFamily="34" charset="0"/>
          <a:ea typeface="+mn-ea"/>
          <a:cs typeface="+mn-cs"/>
        </a:defRPr>
      </a:lvl1pPr>
      <a:lvl2pPr marL="541338" indent="-358775" algn="l" defTabSz="982663" rtl="0" eaLnBrk="0" fontAlgn="base" hangingPunct="0">
        <a:spcBef>
          <a:spcPct val="20000"/>
        </a:spcBef>
        <a:spcAft>
          <a:spcPct val="0"/>
        </a:spcAft>
        <a:defRPr sz="2400" b="0">
          <a:solidFill>
            <a:schemeClr val="tx1"/>
          </a:solidFill>
          <a:latin typeface="Franklin Gothic Book" panose="020B0503020102020204" pitchFamily="34" charset="0"/>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4.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4.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4.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4.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5.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4.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5.xml"/></Relationships>
</file>

<file path=ppt/slides/_rels/slide109.xml.rels><?xml version="1.0" encoding="UTF-8" standalone="yes"?>
<Relationships xmlns="http://schemas.openxmlformats.org/package/2006/relationships"><Relationship Id="rId3" Type="http://schemas.openxmlformats.org/officeDocument/2006/relationships/hyperlink" Target="http://www.lrws.gov.sk.ca/" TargetMode="External"/><Relationship Id="rId2" Type="http://schemas.openxmlformats.org/officeDocument/2006/relationships/notesSlide" Target="../notesSlides/notesSlide109.xml"/><Relationship Id="rId1" Type="http://schemas.openxmlformats.org/officeDocument/2006/relationships/slideLayout" Target="../slideLayouts/slideLayout5.xml"/><Relationship Id="rId5" Type="http://schemas.openxmlformats.org/officeDocument/2006/relationships/hyperlink" Target="http://www.cchos.ca/" TargetMode="External"/><Relationship Id="rId4" Type="http://schemas.openxmlformats.org/officeDocument/2006/relationships/hyperlink" Target="http://www.worksafesask.ca/"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8.xml"/><Relationship Id="rId4" Type="http://schemas.openxmlformats.org/officeDocument/2006/relationships/image" Target="../media/image4.jpe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5.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5.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5.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5.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5.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Level 2</a:t>
            </a:r>
            <a:br>
              <a:rPr lang="en-CA" dirty="0" smtClean="0"/>
            </a:br>
            <a:r>
              <a:rPr lang="en-CA" dirty="0" smtClean="0"/>
              <a:t> Occupational Health </a:t>
            </a:r>
            <a:br>
              <a:rPr lang="en-CA" dirty="0" smtClean="0"/>
            </a:br>
            <a:r>
              <a:rPr lang="en-CA" dirty="0" smtClean="0"/>
              <a:t>Committee Training</a:t>
            </a:r>
          </a:p>
        </p:txBody>
      </p:sp>
    </p:spTree>
    <p:extLst>
      <p:ext uri="{BB962C8B-B14F-4D97-AF65-F5344CB8AC3E}">
        <p14:creationId xmlns:p14="http://schemas.microsoft.com/office/powerpoint/2010/main" val="10621642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Definitions</a:t>
            </a:r>
            <a:endParaRPr lang="en-CA" dirty="0"/>
          </a:p>
        </p:txBody>
      </p:sp>
      <p:sp>
        <p:nvSpPr>
          <p:cNvPr id="3" name="Text Placeholder 2"/>
          <p:cNvSpPr>
            <a:spLocks noGrp="1"/>
          </p:cNvSpPr>
          <p:nvPr>
            <p:ph type="body" sz="quarter" idx="10"/>
          </p:nvPr>
        </p:nvSpPr>
        <p:spPr/>
        <p:txBody>
          <a:bodyPr>
            <a:normAutofit fontScale="92500"/>
          </a:bodyPr>
          <a:lstStyle/>
          <a:p>
            <a:r>
              <a:rPr lang="en-CA" dirty="0" smtClean="0"/>
              <a:t>Incident</a:t>
            </a:r>
          </a:p>
          <a:p>
            <a:pPr lvl="1"/>
            <a:r>
              <a:rPr lang="en-CA" dirty="0" smtClean="0"/>
              <a:t>Not defined in legislation</a:t>
            </a:r>
          </a:p>
          <a:p>
            <a:pPr lvl="1"/>
            <a:r>
              <a:rPr lang="en-CA" dirty="0" smtClean="0"/>
              <a:t>Any unplanned, unwanted event that causes injury or illness</a:t>
            </a:r>
          </a:p>
          <a:p>
            <a:r>
              <a:rPr lang="en-CA" dirty="0" smtClean="0"/>
              <a:t>Dangerous occurrence</a:t>
            </a:r>
          </a:p>
          <a:p>
            <a:pPr lvl="1"/>
            <a:r>
              <a:rPr lang="en-CA" dirty="0" smtClean="0"/>
              <a:t>Regulation 9</a:t>
            </a:r>
          </a:p>
          <a:p>
            <a:pPr lvl="1"/>
            <a:r>
              <a:rPr lang="en-CA" dirty="0" smtClean="0"/>
              <a:t>Essentially an incident that could have hurt someone but it did not</a:t>
            </a:r>
            <a:endParaRPr lang="en-CA" dirty="0"/>
          </a:p>
        </p:txBody>
      </p:sp>
    </p:spTree>
    <p:extLst>
      <p:ext uri="{BB962C8B-B14F-4D97-AF65-F5344CB8AC3E}">
        <p14:creationId xmlns:p14="http://schemas.microsoft.com/office/powerpoint/2010/main" val="521209756"/>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CA" dirty="0" smtClean="0"/>
              <a:t>Dribbles Plastics incident scenario: </a:t>
            </a:r>
            <a:br>
              <a:rPr lang="en-CA" dirty="0" smtClean="0"/>
            </a:br>
            <a:r>
              <a:rPr lang="en-CA" dirty="0" smtClean="0"/>
              <a:t>Develop investigation report</a:t>
            </a:r>
            <a:endParaRPr lang="en-CA" dirty="0"/>
          </a:p>
        </p:txBody>
      </p:sp>
    </p:spTree>
    <p:extLst>
      <p:ext uri="{BB962C8B-B14F-4D97-AF65-F5344CB8AC3E}">
        <p14:creationId xmlns:p14="http://schemas.microsoft.com/office/powerpoint/2010/main" val="760648489"/>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CA" altLang="en-US" dirty="0" smtClean="0"/>
              <a:t>Instructions</a:t>
            </a:r>
          </a:p>
        </p:txBody>
      </p:sp>
      <p:sp>
        <p:nvSpPr>
          <p:cNvPr id="95235" name="Rectangle 3"/>
          <p:cNvSpPr>
            <a:spLocks noGrp="1" noChangeArrowheads="1"/>
          </p:cNvSpPr>
          <p:nvPr>
            <p:ph type="body" sz="quarter" idx="10"/>
          </p:nvPr>
        </p:nvSpPr>
        <p:spPr/>
        <p:txBody>
          <a:bodyPr/>
          <a:lstStyle/>
          <a:p>
            <a:r>
              <a:rPr lang="en-CA" altLang="en-US" dirty="0" smtClean="0"/>
              <a:t>Use the incident causes (direct, indirect and root)</a:t>
            </a:r>
          </a:p>
          <a:p>
            <a:pPr lvl="1"/>
            <a:r>
              <a:rPr lang="en-CA" altLang="en-US" dirty="0" smtClean="0"/>
              <a:t>Answer the questions in the workbook</a:t>
            </a:r>
          </a:p>
          <a:p>
            <a:pPr lvl="1"/>
            <a:r>
              <a:rPr lang="en-CA" altLang="en-US" dirty="0" smtClean="0"/>
              <a:t>Determine short-term and long-term recommendations</a:t>
            </a:r>
          </a:p>
          <a:p>
            <a:pPr lvl="1"/>
            <a:r>
              <a:rPr lang="en-CA" altLang="en-US" dirty="0" smtClean="0"/>
              <a:t>Discuss answers with class</a:t>
            </a:r>
          </a:p>
        </p:txBody>
      </p:sp>
    </p:spTree>
    <p:extLst>
      <p:ext uri="{BB962C8B-B14F-4D97-AF65-F5344CB8AC3E}">
        <p14:creationId xmlns:p14="http://schemas.microsoft.com/office/powerpoint/2010/main" val="12928049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 and answers</a:t>
            </a:r>
            <a:endParaRPr lang="en-CA" dirty="0"/>
          </a:p>
        </p:txBody>
      </p:sp>
      <p:sp>
        <p:nvSpPr>
          <p:cNvPr id="3" name="Text Placeholder 2"/>
          <p:cNvSpPr>
            <a:spLocks noGrp="1"/>
          </p:cNvSpPr>
          <p:nvPr>
            <p:ph type="body" sz="quarter" idx="10"/>
          </p:nvPr>
        </p:nvSpPr>
        <p:spPr/>
        <p:txBody>
          <a:bodyPr>
            <a:normAutofit fontScale="92500" lnSpcReduction="20000"/>
          </a:bodyPr>
          <a:lstStyle/>
          <a:p>
            <a:pPr marL="457200" indent="-457200">
              <a:buFont typeface="+mj-lt"/>
              <a:buAutoNum type="arabicPeriod"/>
            </a:pPr>
            <a:r>
              <a:rPr lang="en-CA" dirty="0" smtClean="0"/>
              <a:t>What short-term recommendations will control the direct and indirect causes?</a:t>
            </a:r>
          </a:p>
          <a:p>
            <a:pPr lvl="1"/>
            <a:r>
              <a:rPr lang="en-CA" dirty="0" smtClean="0"/>
              <a:t>Repair dribbler and all safety devices</a:t>
            </a:r>
          </a:p>
          <a:p>
            <a:pPr lvl="1"/>
            <a:r>
              <a:rPr lang="en-CA" dirty="0" smtClean="0"/>
              <a:t>Replace dribbler</a:t>
            </a:r>
          </a:p>
          <a:p>
            <a:pPr lvl="1"/>
            <a:r>
              <a:rPr lang="en-CA" dirty="0" smtClean="0"/>
              <a:t>Establish and enforce safe work practices</a:t>
            </a:r>
          </a:p>
          <a:p>
            <a:pPr lvl="1"/>
            <a:r>
              <a:rPr lang="en-CA" dirty="0" smtClean="0"/>
              <a:t>Train workers</a:t>
            </a:r>
          </a:p>
          <a:p>
            <a:pPr lvl="1"/>
            <a:r>
              <a:rPr lang="en-CA" smtClean="0"/>
              <a:t>Supervise closely</a:t>
            </a:r>
            <a:endParaRPr lang="en-CA" dirty="0" smtClean="0"/>
          </a:p>
          <a:p>
            <a:pPr lvl="1"/>
            <a:r>
              <a:rPr lang="en-CA" dirty="0" smtClean="0"/>
              <a:t>Comply with standards</a:t>
            </a:r>
          </a:p>
        </p:txBody>
      </p:sp>
    </p:spTree>
    <p:extLst>
      <p:ext uri="{BB962C8B-B14F-4D97-AF65-F5344CB8AC3E}">
        <p14:creationId xmlns:p14="http://schemas.microsoft.com/office/powerpoint/2010/main" val="3854291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 and answers</a:t>
            </a:r>
            <a:endParaRPr lang="en-CA" dirty="0"/>
          </a:p>
        </p:txBody>
      </p:sp>
      <p:sp>
        <p:nvSpPr>
          <p:cNvPr id="3" name="Text Placeholder 2"/>
          <p:cNvSpPr>
            <a:spLocks noGrp="1"/>
          </p:cNvSpPr>
          <p:nvPr>
            <p:ph type="body" sz="quarter" idx="10"/>
          </p:nvPr>
        </p:nvSpPr>
        <p:spPr/>
        <p:txBody>
          <a:bodyPr>
            <a:normAutofit fontScale="92500" lnSpcReduction="20000"/>
          </a:bodyPr>
          <a:lstStyle/>
          <a:p>
            <a:pPr marL="457200" indent="-457200">
              <a:buFont typeface="+mj-lt"/>
              <a:buAutoNum type="arabicPeriod" startAt="2"/>
            </a:pPr>
            <a:r>
              <a:rPr lang="en-CA" dirty="0" smtClean="0"/>
              <a:t>What long-term recommendations must the employer take to prevent the occurrence of a similar incident?</a:t>
            </a:r>
          </a:p>
          <a:p>
            <a:pPr marL="182563" lvl="1" indent="0">
              <a:spcAft>
                <a:spcPts val="1800"/>
              </a:spcAft>
              <a:buNone/>
            </a:pPr>
            <a:r>
              <a:rPr lang="en-CA" dirty="0" smtClean="0"/>
              <a:t>Improve health and safety management system so that:</a:t>
            </a:r>
          </a:p>
          <a:p>
            <a:pPr lvl="1">
              <a:spcAft>
                <a:spcPts val="1800"/>
              </a:spcAft>
            </a:pPr>
            <a:r>
              <a:rPr lang="en-CA" dirty="0" smtClean="0"/>
              <a:t>Hazards are identified and controlled</a:t>
            </a:r>
          </a:p>
          <a:p>
            <a:pPr lvl="1">
              <a:spcAft>
                <a:spcPts val="1800"/>
              </a:spcAft>
            </a:pPr>
            <a:r>
              <a:rPr lang="en-CA" dirty="0" smtClean="0"/>
              <a:t>Workers are adequately trained and instructed</a:t>
            </a:r>
          </a:p>
          <a:p>
            <a:pPr lvl="1">
              <a:spcAft>
                <a:spcPts val="1800"/>
              </a:spcAft>
            </a:pPr>
            <a:r>
              <a:rPr lang="en-CA" dirty="0" smtClean="0"/>
              <a:t>Equipment is inspected and maintained properly</a:t>
            </a:r>
          </a:p>
          <a:p>
            <a:pPr lvl="1">
              <a:spcAft>
                <a:spcPts val="1800"/>
              </a:spcAft>
            </a:pPr>
            <a:r>
              <a:rPr lang="en-CA" dirty="0" smtClean="0"/>
              <a:t>Supervisors are competent and ensure workers comply with standards</a:t>
            </a:r>
          </a:p>
          <a:p>
            <a:pPr lvl="1">
              <a:spcAft>
                <a:spcPts val="1800"/>
              </a:spcAft>
            </a:pPr>
            <a:r>
              <a:rPr lang="en-CA" dirty="0" smtClean="0"/>
              <a:t>The workplace complies with OHS legislation</a:t>
            </a:r>
          </a:p>
        </p:txBody>
      </p:sp>
    </p:spTree>
    <p:extLst>
      <p:ext uri="{BB962C8B-B14F-4D97-AF65-F5344CB8AC3E}">
        <p14:creationId xmlns:p14="http://schemas.microsoft.com/office/powerpoint/2010/main" val="2411179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Objective 5</a:t>
            </a:r>
            <a:endParaRPr lang="en-CA" dirty="0"/>
          </a:p>
        </p:txBody>
      </p:sp>
      <p:sp>
        <p:nvSpPr>
          <p:cNvPr id="3" name="Content Placeholder 2"/>
          <p:cNvSpPr>
            <a:spLocks noGrp="1"/>
          </p:cNvSpPr>
          <p:nvPr>
            <p:ph sz="quarter" idx="10"/>
          </p:nvPr>
        </p:nvSpPr>
        <p:spPr/>
        <p:txBody>
          <a:bodyPr/>
          <a:lstStyle/>
          <a:p>
            <a:r>
              <a:rPr lang="en-CA" dirty="0" smtClean="0"/>
              <a:t>Take action: The employer’s responsibility</a:t>
            </a:r>
            <a:endParaRPr lang="en-CA" dirty="0"/>
          </a:p>
        </p:txBody>
      </p:sp>
    </p:spTree>
    <p:extLst>
      <p:ext uri="{BB962C8B-B14F-4D97-AF65-F5344CB8AC3E}">
        <p14:creationId xmlns:p14="http://schemas.microsoft.com/office/powerpoint/2010/main" val="2879762888"/>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Take action</a:t>
            </a:r>
            <a:endParaRPr lang="en-CA" dirty="0"/>
          </a:p>
        </p:txBody>
      </p:sp>
      <p:sp>
        <p:nvSpPr>
          <p:cNvPr id="3" name="Text Placeholder 2"/>
          <p:cNvSpPr>
            <a:spLocks noGrp="1"/>
          </p:cNvSpPr>
          <p:nvPr>
            <p:ph type="body" sz="quarter" idx="10"/>
          </p:nvPr>
        </p:nvSpPr>
        <p:spPr/>
        <p:txBody>
          <a:bodyPr/>
          <a:lstStyle/>
          <a:p>
            <a:r>
              <a:rPr lang="en-CA" dirty="0" smtClean="0"/>
              <a:t>It is the employer’s duty to:</a:t>
            </a:r>
          </a:p>
          <a:p>
            <a:pPr lvl="1"/>
            <a:r>
              <a:rPr lang="en-CA" dirty="0" smtClean="0"/>
              <a:t>Take immediate action to protect workers</a:t>
            </a:r>
          </a:p>
          <a:p>
            <a:pPr lvl="1"/>
            <a:r>
              <a:rPr lang="en-CA" dirty="0" smtClean="0"/>
              <a:t>Take long-term actions to correct root causes</a:t>
            </a:r>
          </a:p>
          <a:p>
            <a:pPr lvl="1"/>
            <a:r>
              <a:rPr lang="en-CA" dirty="0" smtClean="0"/>
              <a:t>Comply with regulations</a:t>
            </a:r>
          </a:p>
          <a:p>
            <a:pPr lvl="1"/>
            <a:r>
              <a:rPr lang="en-CA" dirty="0" smtClean="0"/>
              <a:t>Provide OHC with written report</a:t>
            </a:r>
            <a:endParaRPr lang="en-CA" dirty="0"/>
          </a:p>
        </p:txBody>
      </p:sp>
    </p:spTree>
    <p:extLst>
      <p:ext uri="{BB962C8B-B14F-4D97-AF65-F5344CB8AC3E}">
        <p14:creationId xmlns:p14="http://schemas.microsoft.com/office/powerpoint/2010/main" val="1445477763"/>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Take action</a:t>
            </a:r>
            <a:endParaRPr lang="en-CA" dirty="0"/>
          </a:p>
        </p:txBody>
      </p:sp>
      <p:sp>
        <p:nvSpPr>
          <p:cNvPr id="3" name="Text Placeholder 2"/>
          <p:cNvSpPr>
            <a:spLocks noGrp="1"/>
          </p:cNvSpPr>
          <p:nvPr>
            <p:ph type="body" sz="quarter" idx="10"/>
          </p:nvPr>
        </p:nvSpPr>
        <p:spPr/>
        <p:txBody>
          <a:bodyPr/>
          <a:lstStyle/>
          <a:p>
            <a:r>
              <a:rPr lang="en-CA" dirty="0" smtClean="0"/>
              <a:t>Employer reviews investigation report</a:t>
            </a:r>
          </a:p>
          <a:p>
            <a:r>
              <a:rPr lang="en-CA" dirty="0" smtClean="0"/>
              <a:t>Employer reviews OHC or representative recommendations</a:t>
            </a:r>
          </a:p>
          <a:p>
            <a:r>
              <a:rPr lang="en-CA" dirty="0" smtClean="0"/>
              <a:t>Employer decides what action to take</a:t>
            </a:r>
          </a:p>
          <a:p>
            <a:r>
              <a:rPr lang="en-CA" dirty="0" smtClean="0"/>
              <a:t>OHC or representative provides input and monitors effectiveness of employer’s corrective action</a:t>
            </a:r>
            <a:endParaRPr lang="en-CA" dirty="0"/>
          </a:p>
        </p:txBody>
      </p:sp>
    </p:spTree>
    <p:extLst>
      <p:ext uri="{BB962C8B-B14F-4D97-AF65-F5344CB8AC3E}">
        <p14:creationId xmlns:p14="http://schemas.microsoft.com/office/powerpoint/2010/main" val="29298262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Regulation 28(2)</a:t>
            </a:r>
            <a:endParaRPr lang="en-CA" dirty="0"/>
          </a:p>
        </p:txBody>
      </p:sp>
      <p:sp>
        <p:nvSpPr>
          <p:cNvPr id="3" name="Text Placeholder 2"/>
          <p:cNvSpPr>
            <a:spLocks noGrp="1"/>
          </p:cNvSpPr>
          <p:nvPr>
            <p:ph type="body" sz="quarter" idx="10"/>
          </p:nvPr>
        </p:nvSpPr>
        <p:spPr>
          <a:xfrm>
            <a:off x="838200" y="1556792"/>
            <a:ext cx="7543800" cy="4234408"/>
          </a:xfrm>
        </p:spPr>
        <p:txBody>
          <a:bodyPr>
            <a:normAutofit fontScale="77500" lnSpcReduction="20000"/>
          </a:bodyPr>
          <a:lstStyle/>
          <a:p>
            <a:pPr>
              <a:spcAft>
                <a:spcPts val="1200"/>
              </a:spcAft>
            </a:pPr>
            <a:r>
              <a:rPr lang="en-CA" b="0" dirty="0" smtClean="0">
                <a:solidFill>
                  <a:schemeClr val="tx1">
                    <a:lumMod val="75000"/>
                    <a:lumOff val="25000"/>
                  </a:schemeClr>
                </a:solidFill>
              </a:rPr>
              <a:t>On written notice by the committee or the representative of an unsafe condition or a contravention of the Act or any regulations made pursuant to the Act, the employer, contractor or owner shall:</a:t>
            </a:r>
          </a:p>
          <a:p>
            <a:pPr marL="457200" indent="-457200">
              <a:spcAft>
                <a:spcPts val="1200"/>
              </a:spcAft>
              <a:buAutoNum type="alphaLcParenBoth"/>
            </a:pPr>
            <a:r>
              <a:rPr lang="en-CA" b="0" dirty="0" smtClean="0">
                <a:solidFill>
                  <a:schemeClr val="tx1">
                    <a:lumMod val="75000"/>
                    <a:lumOff val="25000"/>
                  </a:schemeClr>
                </a:solidFill>
              </a:rPr>
              <a:t>take immediate steps to protect the health and safety of any worker who may be at risk until the unsafe condition is corrected or the contravention is remedied;</a:t>
            </a:r>
          </a:p>
          <a:p>
            <a:pPr marL="457200" indent="-457200">
              <a:spcAft>
                <a:spcPts val="1200"/>
              </a:spcAft>
              <a:buAutoNum type="alphaLcParenBoth"/>
            </a:pPr>
            <a:r>
              <a:rPr lang="en-CA" b="0" dirty="0" smtClean="0">
                <a:solidFill>
                  <a:schemeClr val="tx1">
                    <a:lumMod val="75000"/>
                    <a:lumOff val="25000"/>
                  </a:schemeClr>
                </a:solidFill>
              </a:rPr>
              <a:t>as soon as possible, take suitable actions to correct the unsafe condition or remedy the contravention; and</a:t>
            </a:r>
          </a:p>
          <a:p>
            <a:pPr marL="457200" indent="-457200">
              <a:spcAft>
                <a:spcPts val="1200"/>
              </a:spcAft>
              <a:buAutoNum type="alphaLcParenBoth"/>
            </a:pPr>
            <a:r>
              <a:rPr lang="en-CA" b="0" dirty="0" smtClean="0">
                <a:solidFill>
                  <a:schemeClr val="tx1">
                    <a:lumMod val="75000"/>
                    <a:lumOff val="25000"/>
                  </a:schemeClr>
                </a:solidFill>
              </a:rPr>
              <a:t>inform the committee or the representative in writing of:</a:t>
            </a:r>
          </a:p>
          <a:p>
            <a:pPr marL="971550" indent="-514350">
              <a:spcAft>
                <a:spcPts val="1200"/>
              </a:spcAft>
              <a:buAutoNum type="romanLcParenBoth"/>
            </a:pPr>
            <a:r>
              <a:rPr lang="en-CA" b="0" dirty="0" smtClean="0">
                <a:solidFill>
                  <a:schemeClr val="tx1">
                    <a:lumMod val="75000"/>
                    <a:lumOff val="25000"/>
                  </a:schemeClr>
                </a:solidFill>
              </a:rPr>
              <a:t>the actions that the employer, contractor or owner has taken or will take pursuant to clause (b); or</a:t>
            </a:r>
          </a:p>
          <a:p>
            <a:pPr marL="971550" indent="-514350">
              <a:spcAft>
                <a:spcPts val="1200"/>
              </a:spcAft>
              <a:buAutoNum type="romanLcParenBoth"/>
            </a:pPr>
            <a:r>
              <a:rPr lang="en-CA" b="0" dirty="0" smtClean="0">
                <a:solidFill>
                  <a:schemeClr val="tx1">
                    <a:lumMod val="75000"/>
                    <a:lumOff val="25000"/>
                  </a:schemeClr>
                </a:solidFill>
              </a:rPr>
              <a:t>if the employer, contractor or owner has not taken any actions pursuant to clause (b), the employer’s, contractor’s or owner’s reasons for not taking action.</a:t>
            </a:r>
            <a:endParaRPr lang="en-CA" b="0" dirty="0">
              <a:solidFill>
                <a:schemeClr val="tx1">
                  <a:lumMod val="75000"/>
                  <a:lumOff val="25000"/>
                </a:schemeClr>
              </a:solidFill>
            </a:endParaRPr>
          </a:p>
        </p:txBody>
      </p:sp>
    </p:spTree>
    <p:extLst>
      <p:ext uri="{BB962C8B-B14F-4D97-AF65-F5344CB8AC3E}">
        <p14:creationId xmlns:p14="http://schemas.microsoft.com/office/powerpoint/2010/main" val="292431256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CA" altLang="en-US" dirty="0" smtClean="0"/>
              <a:t>Summary</a:t>
            </a:r>
          </a:p>
        </p:txBody>
      </p:sp>
      <p:sp>
        <p:nvSpPr>
          <p:cNvPr id="6147" name="Rectangle 3"/>
          <p:cNvSpPr>
            <a:spLocks noGrp="1" noChangeArrowheads="1"/>
          </p:cNvSpPr>
          <p:nvPr>
            <p:ph type="body" sz="quarter" idx="10"/>
          </p:nvPr>
        </p:nvSpPr>
        <p:spPr/>
        <p:txBody>
          <a:bodyPr/>
          <a:lstStyle/>
          <a:p>
            <a:r>
              <a:rPr lang="en-CA" altLang="en-US" dirty="0" smtClean="0"/>
              <a:t>Regulatory requirements for investigating workplace incidents and dangerous occurrences</a:t>
            </a:r>
          </a:p>
          <a:p>
            <a:r>
              <a:rPr lang="en-CA" altLang="en-US" dirty="0" smtClean="0"/>
              <a:t>Collect evidence for an investigation</a:t>
            </a:r>
          </a:p>
          <a:p>
            <a:r>
              <a:rPr lang="en-CA" altLang="en-US" dirty="0" smtClean="0"/>
              <a:t>Analyze evidence for an investigation</a:t>
            </a:r>
          </a:p>
          <a:p>
            <a:r>
              <a:rPr lang="en-CA" altLang="en-US" dirty="0" smtClean="0"/>
              <a:t>Develop a workplace investigation report</a:t>
            </a:r>
          </a:p>
          <a:p>
            <a:r>
              <a:rPr lang="en-CA" altLang="en-US" dirty="0" smtClean="0"/>
              <a:t>Take action following a workplace investigation</a:t>
            </a:r>
          </a:p>
        </p:txBody>
      </p:sp>
    </p:spTree>
    <p:extLst>
      <p:ext uri="{BB962C8B-B14F-4D97-AF65-F5344CB8AC3E}">
        <p14:creationId xmlns:p14="http://schemas.microsoft.com/office/powerpoint/2010/main" val="67189798"/>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Grp="1" noChangeArrowheads="1"/>
          </p:cNvSpPr>
          <p:nvPr>
            <p:ph type="title"/>
          </p:nvPr>
        </p:nvSpPr>
        <p:spPr/>
        <p:txBody>
          <a:bodyPr/>
          <a:lstStyle/>
          <a:p>
            <a:r>
              <a:rPr lang="en-US" altLang="en-US" dirty="0" smtClean="0"/>
              <a:t>Important websites</a:t>
            </a:r>
          </a:p>
        </p:txBody>
      </p:sp>
      <p:sp>
        <p:nvSpPr>
          <p:cNvPr id="1028" name="Rectangle 6"/>
          <p:cNvSpPr>
            <a:spLocks noGrp="1" noChangeArrowheads="1"/>
          </p:cNvSpPr>
          <p:nvPr>
            <p:ph type="body" sz="quarter" idx="10"/>
          </p:nvPr>
        </p:nvSpPr>
        <p:spPr/>
        <p:txBody>
          <a:bodyPr/>
          <a:lstStyle/>
          <a:p>
            <a:r>
              <a:rPr lang="en-US" altLang="en-US" dirty="0" smtClean="0">
                <a:hlinkClick r:id="rId3"/>
              </a:rPr>
              <a:t>saskatchewan.ca</a:t>
            </a:r>
            <a:endParaRPr lang="en-US" altLang="en-US" dirty="0" smtClean="0"/>
          </a:p>
          <a:p>
            <a:r>
              <a:rPr lang="en-US" altLang="en-US" dirty="0" smtClean="0">
                <a:hlinkClick r:id="rId4"/>
              </a:rPr>
              <a:t>worksafesask.ca</a:t>
            </a:r>
            <a:endParaRPr lang="en-US" altLang="en-US" dirty="0" smtClean="0"/>
          </a:p>
          <a:p>
            <a:r>
              <a:rPr lang="en-US" altLang="en-US" dirty="0" smtClean="0">
                <a:hlinkClick r:id="rId5"/>
              </a:rPr>
              <a:t>ccohs.ca</a:t>
            </a:r>
            <a:endParaRPr lang="en-US" altLang="en-US" dirty="0" smtClean="0"/>
          </a:p>
          <a:p>
            <a:r>
              <a:rPr lang="en-US" altLang="en-US" dirty="0"/>
              <a:t>Visit saskatchewan.ca and worksafe.ca for publication to help resolve issues</a:t>
            </a:r>
            <a:endParaRPr lang="en-US" altLang="en-US" dirty="0" smtClean="0"/>
          </a:p>
          <a:p>
            <a:endParaRPr lang="en-US" altLang="en-US" dirty="0" smtClean="0"/>
          </a:p>
          <a:p>
            <a:endParaRPr lang="en-US" altLang="en-US" dirty="0" smtClean="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p:txBody>
          <a:bodyPr/>
          <a:lstStyle/>
          <a:p>
            <a:r>
              <a:rPr lang="en-CA" altLang="en-US" dirty="0" smtClean="0"/>
              <a:t>Investigations</a:t>
            </a:r>
          </a:p>
        </p:txBody>
      </p:sp>
      <p:sp>
        <p:nvSpPr>
          <p:cNvPr id="9219" name="Rectangle 1027"/>
          <p:cNvSpPr>
            <a:spLocks noGrp="1" noChangeArrowheads="1"/>
          </p:cNvSpPr>
          <p:nvPr>
            <p:ph type="body" sz="quarter" idx="10"/>
          </p:nvPr>
        </p:nvSpPr>
        <p:spPr/>
        <p:txBody>
          <a:bodyPr/>
          <a:lstStyle/>
          <a:p>
            <a:r>
              <a:rPr lang="en-CA" altLang="en-US" dirty="0" smtClean="0"/>
              <a:t>Effective investigations must be part of an employer’s health and safety system</a:t>
            </a:r>
          </a:p>
          <a:p>
            <a:r>
              <a:rPr lang="en-CA" altLang="en-US" dirty="0" smtClean="0"/>
              <a:t>Lack of incident investigation process can result in poorly organized and misunderstood investigations</a:t>
            </a:r>
          </a:p>
          <a:p>
            <a:r>
              <a:rPr lang="en-CA" altLang="en-US" dirty="0" smtClean="0"/>
              <a:t>It’s important to understand the benefits of a properly organized investigation</a:t>
            </a:r>
          </a:p>
        </p:txBody>
      </p:sp>
    </p:spTree>
    <p:extLst>
      <p:ext uri="{BB962C8B-B14F-4D97-AF65-F5344CB8AC3E}">
        <p14:creationId xmlns:p14="http://schemas.microsoft.com/office/powerpoint/2010/main" val="26942749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altLang="en-US" dirty="0" smtClean="0"/>
              <a:t>Questions?</a:t>
            </a:r>
          </a:p>
        </p:txBody>
      </p:sp>
      <p:sp>
        <p:nvSpPr>
          <p:cNvPr id="242691" name="Rectangle 3"/>
          <p:cNvSpPr>
            <a:spLocks noGrp="1" noChangeArrowheads="1"/>
          </p:cNvSpPr>
          <p:nvPr>
            <p:ph type="body" sz="quarter" idx="10"/>
          </p:nvPr>
        </p:nvSpPr>
        <p:spPr/>
        <p:txBody>
          <a:bodyPr/>
          <a:lstStyle/>
          <a:p>
            <a:r>
              <a:rPr lang="en-US" altLang="en-US" dirty="0" smtClean="0"/>
              <a:t>Complete evaluation</a:t>
            </a:r>
          </a:p>
          <a:p>
            <a:r>
              <a:rPr lang="en-US" altLang="en-US" dirty="0" smtClean="0"/>
              <a:t>Review Investigation Guide at meetings</a:t>
            </a:r>
          </a:p>
        </p:txBody>
      </p:sp>
    </p:spTree>
    <p:extLst>
      <p:ext uri="{BB962C8B-B14F-4D97-AF65-F5344CB8AC3E}">
        <p14:creationId xmlns:p14="http://schemas.microsoft.com/office/powerpoint/2010/main" val="7809916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p:txBody>
          <a:bodyPr/>
          <a:lstStyle/>
          <a:p>
            <a:r>
              <a:rPr lang="en-CA" altLang="en-US" dirty="0" smtClean="0"/>
              <a:t>Benefits of investigations</a:t>
            </a:r>
          </a:p>
        </p:txBody>
      </p:sp>
      <p:sp>
        <p:nvSpPr>
          <p:cNvPr id="9219" name="Rectangle 1027"/>
          <p:cNvSpPr>
            <a:spLocks noGrp="1" noChangeArrowheads="1"/>
          </p:cNvSpPr>
          <p:nvPr>
            <p:ph type="body" sz="quarter" idx="10"/>
          </p:nvPr>
        </p:nvSpPr>
        <p:spPr/>
        <p:txBody>
          <a:bodyPr/>
          <a:lstStyle/>
          <a:p>
            <a:r>
              <a:rPr lang="en-CA" altLang="en-US" dirty="0" smtClean="0"/>
              <a:t>To understand what happened and why (i.e., causes)</a:t>
            </a:r>
          </a:p>
          <a:p>
            <a:r>
              <a:rPr lang="en-CA" altLang="en-US" dirty="0" smtClean="0"/>
              <a:t>To identify corrective actions that will prevent a re-occurrence</a:t>
            </a:r>
          </a:p>
          <a:p>
            <a:r>
              <a:rPr lang="en-CA" altLang="en-US" dirty="0" smtClean="0"/>
              <a:t>To determine trends and turn a reactive situation into a proactive opportunity</a:t>
            </a:r>
          </a:p>
          <a:p>
            <a:r>
              <a:rPr lang="en-CA" altLang="en-US" dirty="0" smtClean="0"/>
              <a:t>To make the workplace healthier and safer</a:t>
            </a:r>
          </a:p>
        </p:txBody>
      </p:sp>
    </p:spTree>
    <p:extLst>
      <p:ext uri="{BB962C8B-B14F-4D97-AF65-F5344CB8AC3E}">
        <p14:creationId xmlns:p14="http://schemas.microsoft.com/office/powerpoint/2010/main" val="26264680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p:txBody>
          <a:bodyPr/>
          <a:lstStyle/>
          <a:p>
            <a:r>
              <a:rPr lang="en-CA" altLang="en-US" dirty="0" smtClean="0"/>
              <a:t>Benefits of worker involvement</a:t>
            </a:r>
          </a:p>
        </p:txBody>
      </p:sp>
      <p:sp>
        <p:nvSpPr>
          <p:cNvPr id="9219" name="Rectangle 1027"/>
          <p:cNvSpPr>
            <a:spLocks noGrp="1" noChangeArrowheads="1"/>
          </p:cNvSpPr>
          <p:nvPr>
            <p:ph type="body" sz="quarter" idx="10"/>
          </p:nvPr>
        </p:nvSpPr>
        <p:spPr/>
        <p:txBody>
          <a:bodyPr/>
          <a:lstStyle/>
          <a:p>
            <a:r>
              <a:rPr lang="en-CA" altLang="en-US" dirty="0" smtClean="0"/>
              <a:t>More effective investigations</a:t>
            </a:r>
          </a:p>
          <a:p>
            <a:r>
              <a:rPr lang="en-CA" altLang="en-US" dirty="0" smtClean="0"/>
              <a:t>Improved credibility</a:t>
            </a:r>
          </a:p>
          <a:p>
            <a:r>
              <a:rPr lang="en-CA" altLang="en-US" dirty="0" smtClean="0"/>
              <a:t>Improved acceptance of recommendations</a:t>
            </a:r>
          </a:p>
          <a:p>
            <a:r>
              <a:rPr lang="en-CA" altLang="en-US" dirty="0" smtClean="0"/>
              <a:t>The purpose of OHC investigations is prevention</a:t>
            </a:r>
          </a:p>
        </p:txBody>
      </p:sp>
    </p:spTree>
    <p:extLst>
      <p:ext uri="{BB962C8B-B14F-4D97-AF65-F5344CB8AC3E}">
        <p14:creationId xmlns:p14="http://schemas.microsoft.com/office/powerpoint/2010/main" val="27438254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p:txBody>
          <a:bodyPr/>
          <a:lstStyle/>
          <a:p>
            <a:r>
              <a:rPr lang="en-CA" altLang="en-US" dirty="0" smtClean="0"/>
              <a:t>Role of the OHC</a:t>
            </a:r>
          </a:p>
        </p:txBody>
      </p:sp>
      <p:sp>
        <p:nvSpPr>
          <p:cNvPr id="9219" name="Rectangle 1027"/>
          <p:cNvSpPr>
            <a:spLocks noGrp="1" noChangeArrowheads="1"/>
          </p:cNvSpPr>
          <p:nvPr>
            <p:ph type="body" sz="quarter" idx="10"/>
          </p:nvPr>
        </p:nvSpPr>
        <p:spPr/>
        <p:txBody>
          <a:bodyPr/>
          <a:lstStyle/>
          <a:p>
            <a:r>
              <a:rPr lang="en-CA" altLang="en-US" dirty="0" smtClean="0"/>
              <a:t>OHC and representative investigators are expected to:</a:t>
            </a:r>
          </a:p>
          <a:p>
            <a:pPr lvl="1"/>
            <a:r>
              <a:rPr lang="en-CA" altLang="en-US" dirty="0" smtClean="0"/>
              <a:t>Help find root causes and recommend corrective action</a:t>
            </a:r>
          </a:p>
          <a:p>
            <a:pPr lvl="1"/>
            <a:r>
              <a:rPr lang="en-CA" altLang="en-US" dirty="0" smtClean="0"/>
              <a:t>Check the employer’s health and safety system</a:t>
            </a:r>
          </a:p>
          <a:p>
            <a:pPr lvl="1"/>
            <a:r>
              <a:rPr lang="en-CA" altLang="en-US" dirty="0" smtClean="0"/>
              <a:t>Not assess blame</a:t>
            </a:r>
          </a:p>
          <a:p>
            <a:r>
              <a:rPr lang="en-CA" altLang="en-US" dirty="0" smtClean="0"/>
              <a:t>Taking corrective action is the employer’s responsibility</a:t>
            </a:r>
          </a:p>
        </p:txBody>
      </p:sp>
    </p:spTree>
    <p:extLst>
      <p:ext uri="{BB962C8B-B14F-4D97-AF65-F5344CB8AC3E}">
        <p14:creationId xmlns:p14="http://schemas.microsoft.com/office/powerpoint/2010/main" val="6348289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p:txBody>
          <a:bodyPr/>
          <a:lstStyle/>
          <a:p>
            <a:r>
              <a:rPr lang="en-CA" altLang="en-US" dirty="0" smtClean="0"/>
              <a:t>Employer’s role</a:t>
            </a:r>
          </a:p>
        </p:txBody>
      </p:sp>
      <p:sp>
        <p:nvSpPr>
          <p:cNvPr id="9219" name="Rectangle 1027"/>
          <p:cNvSpPr>
            <a:spLocks noGrp="1" noChangeArrowheads="1"/>
          </p:cNvSpPr>
          <p:nvPr>
            <p:ph type="body" sz="quarter" idx="10"/>
          </p:nvPr>
        </p:nvSpPr>
        <p:spPr/>
        <p:txBody>
          <a:bodyPr/>
          <a:lstStyle/>
          <a:p>
            <a:r>
              <a:rPr lang="en-CA" altLang="en-US" dirty="0" smtClean="0"/>
              <a:t>Employer responsibilities:</a:t>
            </a:r>
          </a:p>
          <a:p>
            <a:pPr lvl="1"/>
            <a:r>
              <a:rPr lang="en-CA" altLang="en-US" dirty="0" smtClean="0"/>
              <a:t>Effectiveness of investigations</a:t>
            </a:r>
          </a:p>
          <a:p>
            <a:pPr lvl="1"/>
            <a:r>
              <a:rPr lang="en-CA" altLang="en-US" dirty="0" smtClean="0"/>
              <a:t>Correct any problems</a:t>
            </a:r>
          </a:p>
          <a:p>
            <a:pPr lvl="1"/>
            <a:r>
              <a:rPr lang="en-CA" altLang="en-US" dirty="0" smtClean="0"/>
              <a:t>Integrate investigations into health and safety system</a:t>
            </a:r>
          </a:p>
          <a:p>
            <a:pPr lvl="1"/>
            <a:r>
              <a:rPr lang="en-CA" altLang="en-US" dirty="0" smtClean="0"/>
              <a:t>Provide investigation teams with appropriate time, training and resources</a:t>
            </a:r>
          </a:p>
        </p:txBody>
      </p:sp>
    </p:spTree>
    <p:extLst>
      <p:ext uri="{BB962C8B-B14F-4D97-AF65-F5344CB8AC3E}">
        <p14:creationId xmlns:p14="http://schemas.microsoft.com/office/powerpoint/2010/main" val="20779335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Part I</a:t>
            </a:r>
            <a:endParaRPr lang="en-CA" dirty="0"/>
          </a:p>
        </p:txBody>
      </p:sp>
      <p:sp>
        <p:nvSpPr>
          <p:cNvPr id="5" name="Content Placeholder 4"/>
          <p:cNvSpPr>
            <a:spLocks noGrp="1"/>
          </p:cNvSpPr>
          <p:nvPr>
            <p:ph sz="quarter" idx="10"/>
          </p:nvPr>
        </p:nvSpPr>
        <p:spPr/>
        <p:txBody>
          <a:bodyPr/>
          <a:lstStyle/>
          <a:p>
            <a:r>
              <a:rPr lang="en-CA" dirty="0" smtClean="0"/>
              <a:t>Regulatory requirements</a:t>
            </a:r>
            <a:endParaRPr lang="en-CA" dirty="0"/>
          </a:p>
        </p:txBody>
      </p:sp>
    </p:spTree>
    <p:extLst>
      <p:ext uri="{BB962C8B-B14F-4D97-AF65-F5344CB8AC3E}">
        <p14:creationId xmlns:p14="http://schemas.microsoft.com/office/powerpoint/2010/main" val="30624629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Objective 1</a:t>
            </a:r>
            <a:endParaRPr lang="en-CA" dirty="0"/>
          </a:p>
        </p:txBody>
      </p:sp>
      <p:sp>
        <p:nvSpPr>
          <p:cNvPr id="5" name="Content Placeholder 4"/>
          <p:cNvSpPr>
            <a:spLocks noGrp="1"/>
          </p:cNvSpPr>
          <p:nvPr>
            <p:ph sz="quarter" idx="10"/>
          </p:nvPr>
        </p:nvSpPr>
        <p:spPr/>
        <p:txBody>
          <a:bodyPr/>
          <a:lstStyle/>
          <a:p>
            <a:r>
              <a:rPr lang="en-CA" dirty="0" smtClean="0"/>
              <a:t>Regulatory requirements for investigating incidents and dangerous occurrences</a:t>
            </a:r>
            <a:endParaRPr lang="en-CA" dirty="0"/>
          </a:p>
        </p:txBody>
      </p:sp>
    </p:spTree>
    <p:extLst>
      <p:ext uri="{BB962C8B-B14F-4D97-AF65-F5344CB8AC3E}">
        <p14:creationId xmlns:p14="http://schemas.microsoft.com/office/powerpoint/2010/main" val="1030440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Reportable incidents</a:t>
            </a:r>
            <a:endParaRPr lang="en-CA" dirty="0"/>
          </a:p>
        </p:txBody>
      </p:sp>
      <p:sp>
        <p:nvSpPr>
          <p:cNvPr id="4" name="Text Placeholder 3"/>
          <p:cNvSpPr>
            <a:spLocks noGrp="1"/>
          </p:cNvSpPr>
          <p:nvPr>
            <p:ph type="body" sz="quarter" idx="10"/>
          </p:nvPr>
        </p:nvSpPr>
        <p:spPr/>
        <p:txBody>
          <a:bodyPr/>
          <a:lstStyle/>
          <a:p>
            <a:r>
              <a:rPr lang="en-CA" dirty="0" smtClean="0"/>
              <a:t>OHS regulations require the employer or contractor to report incidents causing serious bodily injury </a:t>
            </a:r>
          </a:p>
          <a:p>
            <a:r>
              <a:rPr lang="en-CA" dirty="0" smtClean="0"/>
              <a:t>OHS regulations require employer, contractor or owner to report any dangerous occurrences</a:t>
            </a:r>
          </a:p>
          <a:p>
            <a:endParaRPr lang="en-CA" dirty="0"/>
          </a:p>
        </p:txBody>
      </p:sp>
      <p:graphicFrame>
        <p:nvGraphicFramePr>
          <p:cNvPr id="3" name="Table 2"/>
          <p:cNvGraphicFramePr>
            <a:graphicFrameLocks noGrp="1"/>
          </p:cNvGraphicFramePr>
          <p:nvPr>
            <p:extLst>
              <p:ext uri="{D42A27DB-BD31-4B8C-83A1-F6EECF244321}">
                <p14:modId xmlns:p14="http://schemas.microsoft.com/office/powerpoint/2010/main" val="991004271"/>
              </p:ext>
            </p:extLst>
          </p:nvPr>
        </p:nvGraphicFramePr>
        <p:xfrm>
          <a:off x="1524000" y="4221088"/>
          <a:ext cx="6096000" cy="1493520"/>
        </p:xfrm>
        <a:graphic>
          <a:graphicData uri="http://schemas.openxmlformats.org/drawingml/2006/table">
            <a:tbl>
              <a:tblPr firstRow="1" bandRow="1">
                <a:tableStyleId>{2D5ABB26-0587-4C30-8999-92F81FD0307C}</a:tableStyleId>
              </a:tblPr>
              <a:tblGrid>
                <a:gridCol w="3048000"/>
                <a:gridCol w="3048000"/>
              </a:tblGrid>
              <a:tr h="370840">
                <a:tc>
                  <a:txBody>
                    <a:bodyPr/>
                    <a:lstStyle/>
                    <a:p>
                      <a:r>
                        <a:rPr lang="en-CA" sz="2000" b="1" u="sng" dirty="0" smtClean="0">
                          <a:latin typeface="Franklin Gothic Book" panose="020B0503020102020204" pitchFamily="34" charset="0"/>
                        </a:rPr>
                        <a:t>Incident</a:t>
                      </a:r>
                      <a:endParaRPr lang="en-CA" sz="2000" b="1" u="sng" dirty="0">
                        <a:latin typeface="Franklin Gothic Book" panose="020B0503020102020204" pitchFamily="34" charset="0"/>
                      </a:endParaRPr>
                    </a:p>
                  </a:txBody>
                  <a:tcPr/>
                </a:tc>
                <a:tc>
                  <a:txBody>
                    <a:bodyPr/>
                    <a:lstStyle/>
                    <a:p>
                      <a:r>
                        <a:rPr lang="en-CA" sz="2000" b="1" u="sng" dirty="0" smtClean="0">
                          <a:latin typeface="Franklin Gothic Book" panose="020B0503020102020204" pitchFamily="34" charset="0"/>
                        </a:rPr>
                        <a:t>Requirement</a:t>
                      </a:r>
                      <a:endParaRPr lang="en-CA" sz="2000" b="1" u="sng" dirty="0">
                        <a:latin typeface="Franklin Gothic Book" panose="020B0503020102020204" pitchFamily="34" charset="0"/>
                      </a:endParaRPr>
                    </a:p>
                  </a:txBody>
                  <a:tcPr/>
                </a:tc>
              </a:tr>
              <a:tr h="370840">
                <a:tc>
                  <a:txBody>
                    <a:bodyPr/>
                    <a:lstStyle/>
                    <a:p>
                      <a:r>
                        <a:rPr lang="en-CA" sz="2000" dirty="0" smtClean="0">
                          <a:latin typeface="Franklin Gothic Book" panose="020B0503020102020204" pitchFamily="34" charset="0"/>
                        </a:rPr>
                        <a:t>Incidents causing</a:t>
                      </a:r>
                      <a:r>
                        <a:rPr lang="en-CA" sz="2000" baseline="0" dirty="0" smtClean="0">
                          <a:latin typeface="Franklin Gothic Book" panose="020B0503020102020204" pitchFamily="34" charset="0"/>
                        </a:rPr>
                        <a:t> serious bodily injury</a:t>
                      </a:r>
                      <a:endParaRPr lang="en-CA" sz="2000" dirty="0">
                        <a:latin typeface="Franklin Gothic Book" panose="020B0503020102020204" pitchFamily="34" charset="0"/>
                      </a:endParaRPr>
                    </a:p>
                  </a:txBody>
                  <a:tcPr/>
                </a:tc>
                <a:tc>
                  <a:txBody>
                    <a:bodyPr/>
                    <a:lstStyle/>
                    <a:p>
                      <a:r>
                        <a:rPr lang="en-CA" sz="2000" dirty="0" smtClean="0">
                          <a:latin typeface="Franklin Gothic Book" panose="020B0503020102020204" pitchFamily="34" charset="0"/>
                        </a:rPr>
                        <a:t>Regulation</a:t>
                      </a:r>
                      <a:r>
                        <a:rPr lang="en-CA" sz="2000" baseline="0" dirty="0" smtClean="0">
                          <a:latin typeface="Franklin Gothic Book" panose="020B0503020102020204" pitchFamily="34" charset="0"/>
                        </a:rPr>
                        <a:t> 8</a:t>
                      </a:r>
                      <a:endParaRPr lang="en-CA" sz="2000" dirty="0">
                        <a:latin typeface="Franklin Gothic Book" panose="020B0503020102020204" pitchFamily="34" charset="0"/>
                      </a:endParaRPr>
                    </a:p>
                  </a:txBody>
                  <a:tcPr/>
                </a:tc>
              </a:tr>
              <a:tr h="370840">
                <a:tc>
                  <a:txBody>
                    <a:bodyPr/>
                    <a:lstStyle/>
                    <a:p>
                      <a:r>
                        <a:rPr lang="en-CA" sz="2000" dirty="0" smtClean="0">
                          <a:latin typeface="Franklin Gothic Book" panose="020B0503020102020204" pitchFamily="34" charset="0"/>
                        </a:rPr>
                        <a:t>Dangerous</a:t>
                      </a:r>
                      <a:r>
                        <a:rPr lang="en-CA" sz="2000" baseline="0" dirty="0" smtClean="0">
                          <a:latin typeface="Franklin Gothic Book" panose="020B0503020102020204" pitchFamily="34" charset="0"/>
                        </a:rPr>
                        <a:t> occurrences</a:t>
                      </a:r>
                      <a:endParaRPr lang="en-CA" sz="2000" dirty="0">
                        <a:latin typeface="Franklin Gothic Book" panose="020B0503020102020204" pitchFamily="34" charset="0"/>
                      </a:endParaRPr>
                    </a:p>
                  </a:txBody>
                  <a:tcPr/>
                </a:tc>
                <a:tc>
                  <a:txBody>
                    <a:bodyPr/>
                    <a:lstStyle/>
                    <a:p>
                      <a:r>
                        <a:rPr lang="en-CA" sz="2000" dirty="0" smtClean="0">
                          <a:latin typeface="Franklin Gothic Book" panose="020B0503020102020204" pitchFamily="34" charset="0"/>
                        </a:rPr>
                        <a:t>Regulation 9</a:t>
                      </a:r>
                      <a:endParaRPr lang="en-CA" sz="2000" dirty="0">
                        <a:latin typeface="Franklin Gothic Book" panose="020B0503020102020204" pitchFamily="34" charset="0"/>
                      </a:endParaRPr>
                    </a:p>
                  </a:txBody>
                  <a:tcPr/>
                </a:tc>
              </a:tr>
            </a:tbl>
          </a:graphicData>
        </a:graphic>
      </p:graphicFrame>
    </p:spTree>
    <p:extLst>
      <p:ext uri="{BB962C8B-B14F-4D97-AF65-F5344CB8AC3E}">
        <p14:creationId xmlns:p14="http://schemas.microsoft.com/office/powerpoint/2010/main" val="6836642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Regulation 8, Incidents causing serious bodily injury</a:t>
            </a:r>
            <a:endParaRPr lang="en-CA" dirty="0"/>
          </a:p>
        </p:txBody>
      </p:sp>
      <p:sp>
        <p:nvSpPr>
          <p:cNvPr id="3" name="Text Placeholder 2"/>
          <p:cNvSpPr>
            <a:spLocks noGrp="1"/>
          </p:cNvSpPr>
          <p:nvPr>
            <p:ph type="body" sz="quarter" idx="10"/>
          </p:nvPr>
        </p:nvSpPr>
        <p:spPr/>
        <p:txBody>
          <a:bodyPr/>
          <a:lstStyle/>
          <a:p>
            <a:r>
              <a:rPr lang="en-CA" dirty="0" smtClean="0"/>
              <a:t>The employer or contractor must report every incident as soon as possible to OHS Division that:</a:t>
            </a:r>
          </a:p>
          <a:p>
            <a:pPr lvl="1"/>
            <a:r>
              <a:rPr lang="en-CA" dirty="0" smtClean="0"/>
              <a:t>Causes or may cause death</a:t>
            </a:r>
          </a:p>
          <a:p>
            <a:pPr lvl="1"/>
            <a:r>
              <a:rPr lang="en-CA" dirty="0" smtClean="0"/>
              <a:t>Requires the worker to be hospitalized for 72 hours or more</a:t>
            </a:r>
          </a:p>
          <a:p>
            <a:pPr lvl="2"/>
            <a:r>
              <a:rPr lang="en-CA" dirty="0" smtClean="0"/>
              <a:t>If unsure about length of hospitalization, inform OHS Division and an officer will discuss final reporting procedures</a:t>
            </a:r>
            <a:endParaRPr lang="en-CA" dirty="0"/>
          </a:p>
        </p:txBody>
      </p:sp>
    </p:spTree>
    <p:extLst>
      <p:ext uri="{BB962C8B-B14F-4D97-AF65-F5344CB8AC3E}">
        <p14:creationId xmlns:p14="http://schemas.microsoft.com/office/powerpoint/2010/main" val="1097207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dirty="0" smtClean="0"/>
              <a:t>Day 2</a:t>
            </a:r>
            <a:br>
              <a:rPr lang="en-CA" dirty="0" smtClean="0"/>
            </a:br>
            <a:r>
              <a:rPr lang="en-CA" dirty="0" smtClean="0"/>
              <a:t>Incident investigations</a:t>
            </a:r>
            <a:endParaRPr lang="en-CA" dirty="0"/>
          </a:p>
        </p:txBody>
      </p:sp>
    </p:spTree>
    <p:extLst>
      <p:ext uri="{BB962C8B-B14F-4D97-AF65-F5344CB8AC3E}">
        <p14:creationId xmlns:p14="http://schemas.microsoft.com/office/powerpoint/2010/main" val="2951674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Regulation 8, Incidents causing serious bodily injury</a:t>
            </a:r>
            <a:endParaRPr lang="en-CA" dirty="0"/>
          </a:p>
        </p:txBody>
      </p:sp>
      <p:sp>
        <p:nvSpPr>
          <p:cNvPr id="3" name="Text Placeholder 2"/>
          <p:cNvSpPr>
            <a:spLocks noGrp="1"/>
          </p:cNvSpPr>
          <p:nvPr>
            <p:ph type="body" sz="quarter" idx="10"/>
          </p:nvPr>
        </p:nvSpPr>
        <p:spPr/>
        <p:txBody>
          <a:bodyPr>
            <a:normAutofit fontScale="92500" lnSpcReduction="10000"/>
          </a:bodyPr>
          <a:lstStyle/>
          <a:p>
            <a:r>
              <a:rPr lang="en-CA" dirty="0" smtClean="0"/>
              <a:t>What to report to OHS Division?</a:t>
            </a:r>
          </a:p>
          <a:p>
            <a:pPr lvl="1"/>
            <a:r>
              <a:rPr lang="en-CA" dirty="0" smtClean="0"/>
              <a:t>Name of each injured or deceased worker</a:t>
            </a:r>
          </a:p>
          <a:p>
            <a:pPr lvl="1"/>
            <a:r>
              <a:rPr lang="en-CA" dirty="0" smtClean="0"/>
              <a:t>Name of employer or contractor involved</a:t>
            </a:r>
          </a:p>
          <a:p>
            <a:pPr lvl="1"/>
            <a:r>
              <a:rPr lang="en-CA" dirty="0" smtClean="0"/>
              <a:t>Date, time and location</a:t>
            </a:r>
          </a:p>
          <a:p>
            <a:pPr lvl="1"/>
            <a:r>
              <a:rPr lang="en-CA" dirty="0" smtClean="0"/>
              <a:t>Circumstances</a:t>
            </a:r>
          </a:p>
          <a:p>
            <a:pPr lvl="1"/>
            <a:r>
              <a:rPr lang="en-CA" dirty="0" smtClean="0"/>
              <a:t>Apparent injuries</a:t>
            </a:r>
          </a:p>
          <a:p>
            <a:pPr lvl="1"/>
            <a:r>
              <a:rPr lang="en-CA" dirty="0" smtClean="0"/>
              <a:t>Contact information of employer or contractor</a:t>
            </a:r>
          </a:p>
        </p:txBody>
      </p:sp>
    </p:spTree>
    <p:extLst>
      <p:ext uri="{BB962C8B-B14F-4D97-AF65-F5344CB8AC3E}">
        <p14:creationId xmlns:p14="http://schemas.microsoft.com/office/powerpoint/2010/main" val="34351080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Regulation 9, Dangerous occurrences</a:t>
            </a:r>
            <a:endParaRPr lang="en-CA" dirty="0"/>
          </a:p>
        </p:txBody>
      </p:sp>
      <p:sp>
        <p:nvSpPr>
          <p:cNvPr id="3" name="Text Placeholder 2"/>
          <p:cNvSpPr>
            <a:spLocks noGrp="1"/>
          </p:cNvSpPr>
          <p:nvPr>
            <p:ph type="body" sz="quarter" idx="10"/>
          </p:nvPr>
        </p:nvSpPr>
        <p:spPr/>
        <p:txBody>
          <a:bodyPr/>
          <a:lstStyle/>
          <a:p>
            <a:r>
              <a:rPr lang="en-CA" dirty="0" smtClean="0"/>
              <a:t>An employer, contractor or owner must report every dangerous occurrence as soon as possible to OHS Division</a:t>
            </a:r>
          </a:p>
          <a:p>
            <a:r>
              <a:rPr lang="en-CA" dirty="0" smtClean="0"/>
              <a:t>Dangerous occurrences could have hurt someone if conditions or circumstances had been slightly different.</a:t>
            </a:r>
          </a:p>
          <a:p>
            <a:pPr lvl="1"/>
            <a:r>
              <a:rPr lang="en-CA" dirty="0" smtClean="0"/>
              <a:t>The factors (e.g., forces, chemicals, biohazards, etc.) involved in an incident were powerful enough to cause serious harm but no one was injured or became ill</a:t>
            </a:r>
          </a:p>
        </p:txBody>
      </p:sp>
    </p:spTree>
    <p:extLst>
      <p:ext uri="{BB962C8B-B14F-4D97-AF65-F5344CB8AC3E}">
        <p14:creationId xmlns:p14="http://schemas.microsoft.com/office/powerpoint/2010/main" val="25093544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Regulation 9, Dangerous occurrences</a:t>
            </a:r>
            <a:endParaRPr lang="en-CA" dirty="0"/>
          </a:p>
        </p:txBody>
      </p:sp>
      <p:sp>
        <p:nvSpPr>
          <p:cNvPr id="3" name="Text Placeholder 2"/>
          <p:cNvSpPr>
            <a:spLocks noGrp="1"/>
          </p:cNvSpPr>
          <p:nvPr>
            <p:ph type="body" sz="quarter" idx="10"/>
          </p:nvPr>
        </p:nvSpPr>
        <p:spPr/>
        <p:txBody>
          <a:bodyPr/>
          <a:lstStyle/>
          <a:p>
            <a:r>
              <a:rPr lang="en-CA" dirty="0" smtClean="0"/>
              <a:t>What to report to OHS Division?</a:t>
            </a:r>
          </a:p>
          <a:p>
            <a:pPr lvl="1"/>
            <a:r>
              <a:rPr lang="en-CA" dirty="0" smtClean="0"/>
              <a:t>Name of employer, contractor or owner involved</a:t>
            </a:r>
          </a:p>
          <a:p>
            <a:pPr lvl="1"/>
            <a:r>
              <a:rPr lang="en-CA" dirty="0" smtClean="0"/>
              <a:t>Date, time and location</a:t>
            </a:r>
          </a:p>
          <a:p>
            <a:pPr lvl="1"/>
            <a:r>
              <a:rPr lang="en-CA" dirty="0" smtClean="0"/>
              <a:t>Circumstances</a:t>
            </a:r>
          </a:p>
          <a:p>
            <a:pPr lvl="1"/>
            <a:r>
              <a:rPr lang="en-CA" dirty="0" smtClean="0"/>
              <a:t>Contact information of employer, contractor or owner</a:t>
            </a:r>
          </a:p>
        </p:txBody>
      </p:sp>
    </p:spTree>
    <p:extLst>
      <p:ext uri="{BB962C8B-B14F-4D97-AF65-F5344CB8AC3E}">
        <p14:creationId xmlns:p14="http://schemas.microsoft.com/office/powerpoint/2010/main" val="20138833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Regulation 9, Dangerous occurrences</a:t>
            </a:r>
            <a:endParaRPr lang="en-CA" dirty="0"/>
          </a:p>
        </p:txBody>
      </p:sp>
      <p:sp>
        <p:nvSpPr>
          <p:cNvPr id="3" name="Text Placeholder 2"/>
          <p:cNvSpPr>
            <a:spLocks noGrp="1"/>
          </p:cNvSpPr>
          <p:nvPr>
            <p:ph type="body" sz="quarter" idx="10"/>
          </p:nvPr>
        </p:nvSpPr>
        <p:spPr/>
        <p:txBody>
          <a:bodyPr/>
          <a:lstStyle/>
          <a:p>
            <a:r>
              <a:rPr lang="en-CA" dirty="0" smtClean="0"/>
              <a:t>Dangerous occurrences are incidents that generally do not result in serious bodily injury</a:t>
            </a:r>
          </a:p>
          <a:p>
            <a:r>
              <a:rPr lang="en-CA" dirty="0" smtClean="0"/>
              <a:t>Examples listed in regulation 9(1)(a-h)</a:t>
            </a:r>
          </a:p>
          <a:p>
            <a:pPr lvl="1"/>
            <a:r>
              <a:rPr lang="en-CA" dirty="0" smtClean="0"/>
              <a:t>List is not all inclusive – only provides examples</a:t>
            </a:r>
          </a:p>
          <a:p>
            <a:r>
              <a:rPr lang="en-CA" dirty="0" smtClean="0"/>
              <a:t>OHS Division encourages employers to report any incident that causes, or could have caused, serious injury</a:t>
            </a:r>
          </a:p>
        </p:txBody>
      </p:sp>
    </p:spTree>
    <p:extLst>
      <p:ext uri="{BB962C8B-B14F-4D97-AF65-F5344CB8AC3E}">
        <p14:creationId xmlns:p14="http://schemas.microsoft.com/office/powerpoint/2010/main" val="22913258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Examples of dangerous occurrences</a:t>
            </a:r>
            <a:endParaRPr lang="en-CA" dirty="0"/>
          </a:p>
        </p:txBody>
      </p:sp>
      <p:sp>
        <p:nvSpPr>
          <p:cNvPr id="3" name="Text Placeholder 2"/>
          <p:cNvSpPr>
            <a:spLocks noGrp="1"/>
          </p:cNvSpPr>
          <p:nvPr>
            <p:ph type="body" sz="quarter" idx="10"/>
          </p:nvPr>
        </p:nvSpPr>
        <p:spPr/>
        <p:txBody>
          <a:bodyPr/>
          <a:lstStyle/>
          <a:p>
            <a:r>
              <a:rPr lang="en-CA" dirty="0" smtClean="0"/>
              <a:t>A worker using an inadequately maintained atmosphere-supplying respirator nearly is overcome by poisonous gas</a:t>
            </a:r>
          </a:p>
          <a:p>
            <a:r>
              <a:rPr lang="en-CA" dirty="0" smtClean="0"/>
              <a:t>An overloaded crane becomes a dangerous occurrence if it overturns or fails</a:t>
            </a:r>
          </a:p>
          <a:p>
            <a:r>
              <a:rPr lang="en-CA" dirty="0" smtClean="0"/>
              <a:t>A partially cut tree in a logging area is left standing but falls while the workers are out of the area (may have been struck had they been working there)</a:t>
            </a:r>
          </a:p>
        </p:txBody>
      </p:sp>
    </p:spTree>
    <p:extLst>
      <p:ext uri="{BB962C8B-B14F-4D97-AF65-F5344CB8AC3E}">
        <p14:creationId xmlns:p14="http://schemas.microsoft.com/office/powerpoint/2010/main" val="24259501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Required investigations</a:t>
            </a:r>
            <a:endParaRPr lang="en-CA" dirty="0"/>
          </a:p>
        </p:txBody>
      </p:sp>
      <p:sp>
        <p:nvSpPr>
          <p:cNvPr id="4" name="Text Placeholder 3"/>
          <p:cNvSpPr>
            <a:spLocks noGrp="1"/>
          </p:cNvSpPr>
          <p:nvPr>
            <p:ph type="body" sz="quarter" idx="10"/>
          </p:nvPr>
        </p:nvSpPr>
        <p:spPr/>
        <p:txBody>
          <a:bodyPr/>
          <a:lstStyle/>
          <a:p>
            <a:r>
              <a:rPr lang="en-CA" dirty="0" smtClean="0"/>
              <a:t>OHS regulations require the employer to investigate certain incidents</a:t>
            </a:r>
          </a:p>
          <a:p>
            <a:r>
              <a:rPr lang="en-CA" dirty="0" smtClean="0"/>
              <a:t>OHS regulations require employer, contractor or owner to investigate dangerous occurrences</a:t>
            </a:r>
          </a:p>
          <a:p>
            <a:endParaRPr lang="en-CA" dirty="0"/>
          </a:p>
        </p:txBody>
      </p:sp>
      <p:graphicFrame>
        <p:nvGraphicFramePr>
          <p:cNvPr id="3" name="Table 2"/>
          <p:cNvGraphicFramePr>
            <a:graphicFrameLocks noGrp="1"/>
          </p:cNvGraphicFramePr>
          <p:nvPr>
            <p:extLst>
              <p:ext uri="{D42A27DB-BD31-4B8C-83A1-F6EECF244321}">
                <p14:modId xmlns:p14="http://schemas.microsoft.com/office/powerpoint/2010/main" val="676181845"/>
              </p:ext>
            </p:extLst>
          </p:nvPr>
        </p:nvGraphicFramePr>
        <p:xfrm>
          <a:off x="1619672" y="4005064"/>
          <a:ext cx="6096000" cy="1798320"/>
        </p:xfrm>
        <a:graphic>
          <a:graphicData uri="http://schemas.openxmlformats.org/drawingml/2006/table">
            <a:tbl>
              <a:tblPr firstRow="1" bandRow="1">
                <a:tableStyleId>{2D5ABB26-0587-4C30-8999-92F81FD0307C}</a:tableStyleId>
              </a:tblPr>
              <a:tblGrid>
                <a:gridCol w="3048000"/>
                <a:gridCol w="3048000"/>
              </a:tblGrid>
              <a:tr h="370840">
                <a:tc>
                  <a:txBody>
                    <a:bodyPr/>
                    <a:lstStyle/>
                    <a:p>
                      <a:r>
                        <a:rPr lang="en-CA" sz="2000" b="1" u="sng" dirty="0" smtClean="0">
                          <a:latin typeface="Franklin Gothic Book" panose="020B0503020102020204" pitchFamily="34" charset="0"/>
                        </a:rPr>
                        <a:t>Incident</a:t>
                      </a:r>
                      <a:endParaRPr lang="en-CA" sz="2000" b="1" u="sng" dirty="0">
                        <a:latin typeface="Franklin Gothic Book" panose="020B0503020102020204" pitchFamily="34" charset="0"/>
                      </a:endParaRPr>
                    </a:p>
                  </a:txBody>
                  <a:tcPr/>
                </a:tc>
                <a:tc>
                  <a:txBody>
                    <a:bodyPr/>
                    <a:lstStyle/>
                    <a:p>
                      <a:r>
                        <a:rPr lang="en-CA" sz="2000" b="1" u="sng" dirty="0" smtClean="0">
                          <a:latin typeface="Franklin Gothic Book" panose="020B0503020102020204" pitchFamily="34" charset="0"/>
                        </a:rPr>
                        <a:t>Requirement</a:t>
                      </a:r>
                      <a:endParaRPr lang="en-CA" sz="2000" b="1" u="sng" dirty="0">
                        <a:latin typeface="Franklin Gothic Book" panose="020B0503020102020204" pitchFamily="34" charset="0"/>
                      </a:endParaRPr>
                    </a:p>
                  </a:txBody>
                  <a:tcPr/>
                </a:tc>
              </a:tr>
              <a:tr h="370840">
                <a:tc>
                  <a:txBody>
                    <a:bodyPr/>
                    <a:lstStyle/>
                    <a:p>
                      <a:r>
                        <a:rPr lang="en-CA" sz="2000" dirty="0" smtClean="0">
                          <a:latin typeface="Franklin Gothic Book" panose="020B0503020102020204" pitchFamily="34" charset="0"/>
                        </a:rPr>
                        <a:t>Investigation</a:t>
                      </a:r>
                      <a:r>
                        <a:rPr lang="en-CA" sz="2000" baseline="0" dirty="0" smtClean="0">
                          <a:latin typeface="Franklin Gothic Book" panose="020B0503020102020204" pitchFamily="34" charset="0"/>
                        </a:rPr>
                        <a:t> of certain incidents</a:t>
                      </a:r>
                      <a:endParaRPr lang="en-CA" sz="2000" dirty="0">
                        <a:latin typeface="Franklin Gothic Book" panose="020B0503020102020204" pitchFamily="34" charset="0"/>
                      </a:endParaRPr>
                    </a:p>
                  </a:txBody>
                  <a:tcPr/>
                </a:tc>
                <a:tc>
                  <a:txBody>
                    <a:bodyPr/>
                    <a:lstStyle/>
                    <a:p>
                      <a:r>
                        <a:rPr lang="en-CA" sz="2000" dirty="0" smtClean="0">
                          <a:latin typeface="Franklin Gothic Book" panose="020B0503020102020204" pitchFamily="34" charset="0"/>
                        </a:rPr>
                        <a:t>Regulation</a:t>
                      </a:r>
                      <a:r>
                        <a:rPr lang="en-CA" sz="2000" baseline="0" dirty="0" smtClean="0">
                          <a:latin typeface="Franklin Gothic Book" panose="020B0503020102020204" pitchFamily="34" charset="0"/>
                        </a:rPr>
                        <a:t> 29</a:t>
                      </a:r>
                      <a:endParaRPr lang="en-CA" sz="2000" dirty="0">
                        <a:latin typeface="Franklin Gothic Book" panose="020B0503020102020204" pitchFamily="34" charset="0"/>
                      </a:endParaRPr>
                    </a:p>
                  </a:txBody>
                  <a:tcPr/>
                </a:tc>
              </a:tr>
              <a:tr h="370840">
                <a:tc>
                  <a:txBody>
                    <a:bodyPr/>
                    <a:lstStyle/>
                    <a:p>
                      <a:r>
                        <a:rPr lang="en-CA" sz="2000" dirty="0" smtClean="0">
                          <a:latin typeface="Franklin Gothic Book" panose="020B0503020102020204" pitchFamily="34" charset="0"/>
                        </a:rPr>
                        <a:t>Investigation</a:t>
                      </a:r>
                      <a:r>
                        <a:rPr lang="en-CA" sz="2000" baseline="0" dirty="0" smtClean="0">
                          <a:latin typeface="Franklin Gothic Book" panose="020B0503020102020204" pitchFamily="34" charset="0"/>
                        </a:rPr>
                        <a:t> of d</a:t>
                      </a:r>
                      <a:r>
                        <a:rPr lang="en-CA" sz="2000" dirty="0" smtClean="0">
                          <a:latin typeface="Franklin Gothic Book" panose="020B0503020102020204" pitchFamily="34" charset="0"/>
                        </a:rPr>
                        <a:t>angerous</a:t>
                      </a:r>
                      <a:r>
                        <a:rPr lang="en-CA" sz="2000" baseline="0" dirty="0" smtClean="0">
                          <a:latin typeface="Franklin Gothic Book" panose="020B0503020102020204" pitchFamily="34" charset="0"/>
                        </a:rPr>
                        <a:t> occurrences</a:t>
                      </a:r>
                      <a:endParaRPr lang="en-CA" sz="2000" dirty="0">
                        <a:latin typeface="Franklin Gothic Book" panose="020B0503020102020204" pitchFamily="34" charset="0"/>
                      </a:endParaRPr>
                    </a:p>
                  </a:txBody>
                  <a:tcPr/>
                </a:tc>
                <a:tc>
                  <a:txBody>
                    <a:bodyPr/>
                    <a:lstStyle/>
                    <a:p>
                      <a:r>
                        <a:rPr lang="en-CA" sz="2000" dirty="0" smtClean="0">
                          <a:latin typeface="Franklin Gothic Book" panose="020B0503020102020204" pitchFamily="34" charset="0"/>
                        </a:rPr>
                        <a:t>Regulation 31</a:t>
                      </a:r>
                      <a:endParaRPr lang="en-CA" sz="2000" dirty="0">
                        <a:latin typeface="Franklin Gothic Book" panose="020B0503020102020204" pitchFamily="34" charset="0"/>
                      </a:endParaRPr>
                    </a:p>
                  </a:txBody>
                  <a:tcPr/>
                </a:tc>
              </a:tr>
            </a:tbl>
          </a:graphicData>
        </a:graphic>
      </p:graphicFrame>
    </p:spTree>
    <p:extLst>
      <p:ext uri="{BB962C8B-B14F-4D97-AF65-F5344CB8AC3E}">
        <p14:creationId xmlns:p14="http://schemas.microsoft.com/office/powerpoint/2010/main" val="30139056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Regulation 29, Investigation of certain incidents</a:t>
            </a:r>
            <a:endParaRPr lang="en-CA" dirty="0"/>
          </a:p>
        </p:txBody>
      </p:sp>
      <p:sp>
        <p:nvSpPr>
          <p:cNvPr id="3" name="Text Placeholder 2"/>
          <p:cNvSpPr>
            <a:spLocks noGrp="1"/>
          </p:cNvSpPr>
          <p:nvPr>
            <p:ph type="body" sz="quarter" idx="10"/>
          </p:nvPr>
        </p:nvSpPr>
        <p:spPr/>
        <p:txBody>
          <a:bodyPr/>
          <a:lstStyle/>
          <a:p>
            <a:r>
              <a:rPr lang="en-CA" dirty="0" smtClean="0"/>
              <a:t>An employer shall ensure that every incident that causes or may cause death or will require a worker to be hospitalized for 24 hours or more is investigate as soon as possible by:</a:t>
            </a:r>
          </a:p>
          <a:p>
            <a:pPr lvl="1"/>
            <a:r>
              <a:rPr lang="en-CA" dirty="0" smtClean="0"/>
              <a:t>Co-chairs or designates</a:t>
            </a:r>
          </a:p>
          <a:p>
            <a:pPr lvl="1"/>
            <a:r>
              <a:rPr lang="en-CA" dirty="0" smtClean="0"/>
              <a:t>Representative and employer</a:t>
            </a:r>
          </a:p>
          <a:p>
            <a:pPr lvl="1"/>
            <a:r>
              <a:rPr lang="en-CA" dirty="0" smtClean="0"/>
              <a:t>If there is no OHC or representative, then by employer</a:t>
            </a:r>
            <a:endParaRPr lang="en-CA" dirty="0"/>
          </a:p>
        </p:txBody>
      </p:sp>
    </p:spTree>
    <p:extLst>
      <p:ext uri="{BB962C8B-B14F-4D97-AF65-F5344CB8AC3E}">
        <p14:creationId xmlns:p14="http://schemas.microsoft.com/office/powerpoint/2010/main" val="22167292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Regulation 29, Investigation of certain incidents</a:t>
            </a:r>
            <a:endParaRPr lang="en-CA" dirty="0"/>
          </a:p>
        </p:txBody>
      </p:sp>
      <p:sp>
        <p:nvSpPr>
          <p:cNvPr id="3" name="Text Placeholder 2"/>
          <p:cNvSpPr>
            <a:spLocks noGrp="1"/>
          </p:cNvSpPr>
          <p:nvPr>
            <p:ph type="body" sz="quarter" idx="10"/>
          </p:nvPr>
        </p:nvSpPr>
        <p:spPr/>
        <p:txBody>
          <a:bodyPr>
            <a:normAutofit fontScale="92500" lnSpcReduction="20000"/>
          </a:bodyPr>
          <a:lstStyle/>
          <a:p>
            <a:r>
              <a:rPr lang="en-CA" dirty="0" smtClean="0"/>
              <a:t>To complete investigation, employer, in consultation with OHC or representative, prepares written report that includes:</a:t>
            </a:r>
          </a:p>
          <a:p>
            <a:pPr lvl="1"/>
            <a:r>
              <a:rPr lang="en-CA" dirty="0" smtClean="0"/>
              <a:t>Description of incident</a:t>
            </a:r>
          </a:p>
          <a:p>
            <a:pPr lvl="1"/>
            <a:r>
              <a:rPr lang="en-CA" dirty="0" smtClean="0"/>
              <a:t>Graphics, photos or other evidence to help determine cause or causes</a:t>
            </a:r>
          </a:p>
          <a:p>
            <a:pPr lvl="1"/>
            <a:r>
              <a:rPr lang="en-CA" dirty="0" smtClean="0"/>
              <a:t>Explanation of cause or causes</a:t>
            </a:r>
          </a:p>
          <a:p>
            <a:pPr lvl="1"/>
            <a:r>
              <a:rPr lang="en-CA" dirty="0" smtClean="0"/>
              <a:t>Immediate (short-term) corrective action</a:t>
            </a:r>
          </a:p>
          <a:p>
            <a:pPr lvl="1"/>
            <a:r>
              <a:rPr lang="en-CA" dirty="0" smtClean="0"/>
              <a:t>Long-term action to prevent a re-occurrence or the reasons for not taking action</a:t>
            </a:r>
            <a:endParaRPr lang="en-CA" dirty="0"/>
          </a:p>
        </p:txBody>
      </p:sp>
    </p:spTree>
    <p:extLst>
      <p:ext uri="{BB962C8B-B14F-4D97-AF65-F5344CB8AC3E}">
        <p14:creationId xmlns:p14="http://schemas.microsoft.com/office/powerpoint/2010/main" val="31213143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Regulation 30, If the incident involves a fatality</a:t>
            </a:r>
            <a:endParaRPr lang="en-CA" dirty="0"/>
          </a:p>
        </p:txBody>
      </p:sp>
      <p:sp>
        <p:nvSpPr>
          <p:cNvPr id="3" name="Text Placeholder 2"/>
          <p:cNvSpPr>
            <a:spLocks noGrp="1"/>
          </p:cNvSpPr>
          <p:nvPr>
            <p:ph type="body" sz="quarter" idx="10"/>
          </p:nvPr>
        </p:nvSpPr>
        <p:spPr/>
        <p:txBody>
          <a:bodyPr>
            <a:normAutofit fontScale="92500" lnSpcReduction="20000"/>
          </a:bodyPr>
          <a:lstStyle/>
          <a:p>
            <a:r>
              <a:rPr lang="en-CA" dirty="0" smtClean="0"/>
              <a:t>Fatality site must not be disturbed, except to relieve suffering, until an OHO has investigated</a:t>
            </a:r>
          </a:p>
          <a:p>
            <a:r>
              <a:rPr lang="en-CA" dirty="0" smtClean="0"/>
              <a:t>Where an OHO cannot investigate but gives permission, the site may be cleared once:</a:t>
            </a:r>
          </a:p>
          <a:p>
            <a:pPr lvl="1"/>
            <a:r>
              <a:rPr lang="en-CA" dirty="0" smtClean="0"/>
              <a:t>Graphics, photos and evidence showing details is gathered</a:t>
            </a:r>
          </a:p>
          <a:p>
            <a:pPr lvl="1"/>
            <a:r>
              <a:rPr lang="en-CA" dirty="0" smtClean="0"/>
              <a:t>Co-chairs or representative investigated and agree that site may be cleared</a:t>
            </a:r>
          </a:p>
          <a:p>
            <a:r>
              <a:rPr lang="en-CA" dirty="0" smtClean="0"/>
              <a:t>When a site has been disturbed before an investigation completed, it becomes difficult to find out cause or causes and to prevent a re-occurrence</a:t>
            </a:r>
            <a:endParaRPr lang="en-CA" dirty="0"/>
          </a:p>
        </p:txBody>
      </p:sp>
    </p:spTree>
    <p:extLst>
      <p:ext uri="{BB962C8B-B14F-4D97-AF65-F5344CB8AC3E}">
        <p14:creationId xmlns:p14="http://schemas.microsoft.com/office/powerpoint/2010/main" val="26140454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Regulation 31, Investigation of dangerous occurrences</a:t>
            </a:r>
            <a:endParaRPr lang="en-CA" dirty="0"/>
          </a:p>
        </p:txBody>
      </p:sp>
      <p:sp>
        <p:nvSpPr>
          <p:cNvPr id="3" name="Text Placeholder 2"/>
          <p:cNvSpPr>
            <a:spLocks noGrp="1"/>
          </p:cNvSpPr>
          <p:nvPr>
            <p:ph type="body" sz="quarter" idx="10"/>
          </p:nvPr>
        </p:nvSpPr>
        <p:spPr/>
        <p:txBody>
          <a:bodyPr/>
          <a:lstStyle/>
          <a:p>
            <a:r>
              <a:rPr lang="en-CA" dirty="0" smtClean="0"/>
              <a:t>Employer, contractor or owner shall ensure every dangerous occurrence is investigated as soon as reasonable possible by:</a:t>
            </a:r>
          </a:p>
          <a:p>
            <a:pPr lvl="1"/>
            <a:r>
              <a:rPr lang="en-CA" dirty="0" smtClean="0"/>
              <a:t>Co-chairs or designates</a:t>
            </a:r>
          </a:p>
          <a:p>
            <a:pPr lvl="1"/>
            <a:r>
              <a:rPr lang="en-CA" dirty="0" smtClean="0"/>
              <a:t>OHS representative and employer</a:t>
            </a:r>
          </a:p>
          <a:p>
            <a:pPr lvl="1"/>
            <a:r>
              <a:rPr lang="en-CA" dirty="0" smtClean="0"/>
              <a:t>If there is no OHC or representative, then by employer</a:t>
            </a:r>
            <a:endParaRPr lang="en-CA" dirty="0"/>
          </a:p>
        </p:txBody>
      </p:sp>
    </p:spTree>
    <p:extLst>
      <p:ext uri="{BB962C8B-B14F-4D97-AF65-F5344CB8AC3E}">
        <p14:creationId xmlns:p14="http://schemas.microsoft.com/office/powerpoint/2010/main" val="1682571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CA" altLang="en-US" dirty="0" smtClean="0"/>
              <a:t>Administration</a:t>
            </a:r>
          </a:p>
        </p:txBody>
      </p:sp>
      <p:sp>
        <p:nvSpPr>
          <p:cNvPr id="4099" name="Rectangle 4"/>
          <p:cNvSpPr>
            <a:spLocks noGrp="1" noChangeArrowheads="1"/>
          </p:cNvSpPr>
          <p:nvPr>
            <p:ph type="body" sz="quarter" idx="10"/>
          </p:nvPr>
        </p:nvSpPr>
        <p:spPr/>
        <p:txBody>
          <a:bodyPr/>
          <a:lstStyle/>
          <a:p>
            <a:r>
              <a:rPr lang="en-CA" altLang="en-US" dirty="0" smtClean="0"/>
              <a:t>Emergency exits</a:t>
            </a:r>
          </a:p>
          <a:p>
            <a:r>
              <a:rPr lang="en-CA" altLang="en-US" dirty="0" smtClean="0"/>
              <a:t>Washrooms</a:t>
            </a:r>
          </a:p>
          <a:p>
            <a:r>
              <a:rPr lang="en-CA" altLang="en-US" dirty="0" smtClean="0"/>
              <a:t>No smoking policy</a:t>
            </a:r>
          </a:p>
          <a:p>
            <a:r>
              <a:rPr lang="en-CA" altLang="en-US" dirty="0" smtClean="0"/>
              <a:t>Cell phones</a:t>
            </a:r>
          </a:p>
          <a:p>
            <a:r>
              <a:rPr lang="en-CA" altLang="en-US" dirty="0" smtClean="0"/>
              <a:t>Breaks</a:t>
            </a:r>
            <a:endParaRPr lang="en-CA" alt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Regulation 31, Investigation of dangerous occurrences</a:t>
            </a:r>
            <a:endParaRPr lang="en-CA" dirty="0"/>
          </a:p>
        </p:txBody>
      </p:sp>
      <p:sp>
        <p:nvSpPr>
          <p:cNvPr id="3" name="Text Placeholder 2"/>
          <p:cNvSpPr>
            <a:spLocks noGrp="1"/>
          </p:cNvSpPr>
          <p:nvPr>
            <p:ph type="body" sz="quarter" idx="10"/>
          </p:nvPr>
        </p:nvSpPr>
        <p:spPr/>
        <p:txBody>
          <a:bodyPr>
            <a:normAutofit fontScale="85000" lnSpcReduction="20000"/>
          </a:bodyPr>
          <a:lstStyle/>
          <a:p>
            <a:r>
              <a:rPr lang="en-CA" dirty="0" smtClean="0"/>
              <a:t>To complete investigation, employer, contractor or owner, in consultation with OHC or rep, prepares written report that includes:</a:t>
            </a:r>
          </a:p>
          <a:p>
            <a:pPr lvl="1"/>
            <a:r>
              <a:rPr lang="en-CA" dirty="0" smtClean="0"/>
              <a:t>Description of dangerous occurrence</a:t>
            </a:r>
          </a:p>
          <a:p>
            <a:pPr lvl="1"/>
            <a:r>
              <a:rPr lang="en-CA" dirty="0" smtClean="0"/>
              <a:t>Graphics, photos or other evidence to help determine cause or causes</a:t>
            </a:r>
          </a:p>
          <a:p>
            <a:pPr lvl="1"/>
            <a:r>
              <a:rPr lang="en-CA" dirty="0" smtClean="0"/>
              <a:t>Explanation of cause or causes</a:t>
            </a:r>
          </a:p>
          <a:p>
            <a:pPr lvl="1"/>
            <a:r>
              <a:rPr lang="en-CA" dirty="0" smtClean="0"/>
              <a:t>Immediate (short-term) corrective action</a:t>
            </a:r>
          </a:p>
          <a:p>
            <a:pPr lvl="1"/>
            <a:r>
              <a:rPr lang="en-CA" dirty="0" smtClean="0"/>
              <a:t>Long-term action to prevent a re-occurrence or the reasons for not taking action</a:t>
            </a:r>
            <a:endParaRPr lang="en-CA" dirty="0"/>
          </a:p>
        </p:txBody>
      </p:sp>
    </p:spTree>
    <p:extLst>
      <p:ext uri="{BB962C8B-B14F-4D97-AF65-F5344CB8AC3E}">
        <p14:creationId xmlns:p14="http://schemas.microsoft.com/office/powerpoint/2010/main" val="10558013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Project: Dribbles Plastics</a:t>
            </a:r>
            <a:endParaRPr lang="en-CA" dirty="0"/>
          </a:p>
        </p:txBody>
      </p:sp>
    </p:spTree>
    <p:extLst>
      <p:ext uri="{BB962C8B-B14F-4D97-AF65-F5344CB8AC3E}">
        <p14:creationId xmlns:p14="http://schemas.microsoft.com/office/powerpoint/2010/main" val="19759442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Project: Dribbles Plastics</a:t>
            </a:r>
            <a:endParaRPr lang="en-CA" dirty="0"/>
          </a:p>
        </p:txBody>
      </p:sp>
      <p:sp>
        <p:nvSpPr>
          <p:cNvPr id="6" name="Text Placeholder 5"/>
          <p:cNvSpPr>
            <a:spLocks noGrp="1"/>
          </p:cNvSpPr>
          <p:nvPr>
            <p:ph type="body" sz="quarter" idx="10"/>
          </p:nvPr>
        </p:nvSpPr>
        <p:spPr/>
        <p:txBody>
          <a:bodyPr/>
          <a:lstStyle/>
          <a:p>
            <a:r>
              <a:rPr lang="en-CA" dirty="0" smtClean="0"/>
              <a:t>Herbert, a young worker with about six weeks experience, has just crushed his left hand in a powerful packaging machine called a dribbler</a:t>
            </a:r>
          </a:p>
          <a:p>
            <a:r>
              <a:rPr lang="en-CA" dirty="0" smtClean="0"/>
              <a:t>You are the OHC and must investigate and prepare report for employer</a:t>
            </a:r>
            <a:endParaRPr lang="en-CA" dirty="0"/>
          </a:p>
        </p:txBody>
      </p:sp>
    </p:spTree>
    <p:extLst>
      <p:ext uri="{BB962C8B-B14F-4D97-AF65-F5344CB8AC3E}">
        <p14:creationId xmlns:p14="http://schemas.microsoft.com/office/powerpoint/2010/main" val="8114524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p:txBody>
          <a:bodyPr/>
          <a:lstStyle/>
          <a:p>
            <a:r>
              <a:rPr lang="en-CA" altLang="en-US" dirty="0" smtClean="0"/>
              <a:t>Incident scenario</a:t>
            </a:r>
          </a:p>
        </p:txBody>
      </p:sp>
      <p:sp>
        <p:nvSpPr>
          <p:cNvPr id="5" name="Content Placeholder 4"/>
          <p:cNvSpPr>
            <a:spLocks noGrp="1"/>
          </p:cNvSpPr>
          <p:nvPr>
            <p:ph type="body" sz="quarter" idx="10"/>
          </p:nvPr>
        </p:nvSpPr>
        <p:spPr>
          <a:xfrm>
            <a:off x="688876" y="1628800"/>
            <a:ext cx="7766248" cy="4320480"/>
          </a:xfrm>
        </p:spPr>
        <p:txBody>
          <a:bodyPr>
            <a:noAutofit/>
          </a:bodyPr>
          <a:lstStyle/>
          <a:p>
            <a:pPr>
              <a:spcAft>
                <a:spcPts val="600"/>
              </a:spcAft>
            </a:pPr>
            <a:r>
              <a:rPr lang="en-CA" altLang="en-US" sz="1200" dirty="0" smtClean="0"/>
              <a:t>What happened</a:t>
            </a:r>
          </a:p>
          <a:p>
            <a:pPr>
              <a:lnSpc>
                <a:spcPct val="120000"/>
              </a:lnSpc>
              <a:spcAft>
                <a:spcPts val="1200"/>
              </a:spcAft>
            </a:pPr>
            <a:r>
              <a:rPr lang="en-CA" sz="1150" b="0" dirty="0" smtClean="0"/>
              <a:t>Dribbles Plastics manufactures a variety of plastic products. Herbert, a young worker with about six weeks of experience, has just crushed his left hand in a powerful packaging machine called a dribbler. As the OHC, you must investigate and prepare a report for the employer.</a:t>
            </a:r>
          </a:p>
          <a:p>
            <a:pPr>
              <a:lnSpc>
                <a:spcPct val="120000"/>
              </a:lnSpc>
              <a:spcAft>
                <a:spcPts val="1200"/>
              </a:spcAft>
            </a:pPr>
            <a:r>
              <a:rPr lang="en-CA" sz="1150" b="0" dirty="0" smtClean="0"/>
              <a:t>Dribbles are one of the firm’s most popular products. Each dribble is wrapped in a dribbler immediately before shipping. During the wrapping process, each dribble enters the machine on a conveyor belt. It is then placed in a plastic package. Two powerful hot steel rollers at the mouth of the machine encase and seal each package in shipping plastic as it exits through the front of the machine. Once they exit the machine, packaged dribbles are put in containers and shipped.</a:t>
            </a:r>
          </a:p>
          <a:p>
            <a:pPr>
              <a:lnSpc>
                <a:spcPct val="120000"/>
              </a:lnSpc>
              <a:spcAft>
                <a:spcPts val="1200"/>
              </a:spcAft>
            </a:pPr>
            <a:r>
              <a:rPr lang="en-CA" sz="1150" b="0" dirty="0" smtClean="0"/>
              <a:t>Sometimes dribbles in the dribbler twist and jam the conveyor belts before reaching the packaging rollers. This stalls the machine and production comes to a halt. </a:t>
            </a:r>
          </a:p>
          <a:p>
            <a:pPr>
              <a:lnSpc>
                <a:spcPct val="120000"/>
              </a:lnSpc>
              <a:spcAft>
                <a:spcPts val="1200"/>
              </a:spcAft>
            </a:pPr>
            <a:r>
              <a:rPr lang="en-CA" sz="1150" b="0" dirty="0" smtClean="0"/>
              <a:t>The incident happened during one of these stoppages. Herbert opened the front cover of the dribbler and was trying to free the jam by jogging the machine. Jogging requires Herbert to turn the start/stop switch on and off quickly to move the mechanism enough to free the jam. While jogging the machine with his right hand, Herbert reached between the rollers with</a:t>
            </a:r>
            <a:r>
              <a:rPr lang="en-US" sz="1150" b="0" dirty="0" smtClean="0"/>
              <a:t>.</a:t>
            </a:r>
            <a:r>
              <a:rPr lang="en-CA" sz="1150" b="0" dirty="0" smtClean="0"/>
              <a:t> his left to straighten the packages as the jogging freed them from the conveyor mechanism. Unfortunately, the dribbler started and the rollers closed on Herbert’s hand before the machine could be stopped. A manual mechanism-opening wheel on the machine was used to free Herbert’s hand.</a:t>
            </a:r>
          </a:p>
          <a:p>
            <a:pPr>
              <a:lnSpc>
                <a:spcPct val="120000"/>
              </a:lnSpc>
              <a:spcAft>
                <a:spcPts val="1200"/>
              </a:spcAft>
            </a:pPr>
            <a:r>
              <a:rPr lang="en-CA" sz="1150" b="0" dirty="0" smtClean="0"/>
              <a:t>Herbert was admitted to hospital and is waiting for reconstructive surgery on his hand.</a:t>
            </a:r>
            <a:endParaRPr lang="en-CA" sz="1150" b="0" dirty="0"/>
          </a:p>
        </p:txBody>
      </p:sp>
    </p:spTree>
    <p:extLst>
      <p:ext uri="{BB962C8B-B14F-4D97-AF65-F5344CB8AC3E}">
        <p14:creationId xmlns:p14="http://schemas.microsoft.com/office/powerpoint/2010/main" val="21261207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CA" dirty="0" smtClean="0"/>
              <a:t>Dribbler open</a:t>
            </a:r>
            <a:endParaRPr lang="en-CA" dirty="0"/>
          </a:p>
        </p:txBody>
      </p:sp>
      <p:sp>
        <p:nvSpPr>
          <p:cNvPr id="7" name="Text Placeholder 6"/>
          <p:cNvSpPr>
            <a:spLocks noGrp="1"/>
          </p:cNvSpPr>
          <p:nvPr>
            <p:ph type="body" sz="quarter" idx="3"/>
          </p:nvPr>
        </p:nvSpPr>
        <p:spPr/>
        <p:txBody>
          <a:bodyPr/>
          <a:lstStyle/>
          <a:p>
            <a:r>
              <a:rPr lang="en-CA" dirty="0" smtClean="0"/>
              <a:t>Dribbler closed</a:t>
            </a:r>
            <a:endParaRPr lang="en-CA" dirty="0"/>
          </a:p>
        </p:txBody>
      </p:sp>
      <p:pic>
        <p:nvPicPr>
          <p:cNvPr id="11" name="Picture 2066" descr="dribbler 5"/>
          <p:cNvPicPr>
            <a:picLocks noGrp="1" noChangeArrowheads="1"/>
          </p:cNvPicPr>
          <p:nvPr>
            <p:ph sz="half" idx="10"/>
          </p:nvPr>
        </p:nvPicPr>
        <p:blipFill>
          <a:blip r:embed="rId3" cstate="print"/>
          <a:stretch>
            <a:fillRect/>
          </a:stretch>
        </p:blipFill>
        <p:spPr>
          <a:xfrm>
            <a:off x="611560" y="2060848"/>
            <a:ext cx="3657600" cy="3657600"/>
          </a:xfrm>
        </p:spPr>
      </p:pic>
      <p:pic>
        <p:nvPicPr>
          <p:cNvPr id="9" name="Picture 2067" descr="dribbler 6"/>
          <p:cNvPicPr>
            <a:picLocks noGrp="1" noChangeArrowheads="1"/>
          </p:cNvPicPr>
          <p:nvPr>
            <p:ph sz="half" idx="11"/>
          </p:nvPr>
        </p:nvPicPr>
        <p:blipFill>
          <a:blip r:embed="rId4" cstate="print"/>
          <a:srcRect/>
          <a:stretch>
            <a:fillRect/>
          </a:stretch>
        </p:blipFill>
        <p:spPr>
          <a:xfrm>
            <a:off x="4716016" y="2060848"/>
            <a:ext cx="3657600" cy="3657600"/>
          </a:xfrm>
        </p:spPr>
      </p:pic>
      <p:sp>
        <p:nvSpPr>
          <p:cNvPr id="2" name="Title 1"/>
          <p:cNvSpPr>
            <a:spLocks noGrp="1"/>
          </p:cNvSpPr>
          <p:nvPr>
            <p:ph type="title"/>
          </p:nvPr>
        </p:nvSpPr>
        <p:spPr/>
        <p:txBody>
          <a:bodyPr/>
          <a:lstStyle/>
          <a:p>
            <a:r>
              <a:rPr lang="en-CA" dirty="0" smtClean="0"/>
              <a:t>Dribbler mechanism</a:t>
            </a:r>
            <a:endParaRPr lang="en-CA" dirty="0"/>
          </a:p>
        </p:txBody>
      </p:sp>
    </p:spTree>
    <p:extLst>
      <p:ext uri="{BB962C8B-B14F-4D97-AF65-F5344CB8AC3E}">
        <p14:creationId xmlns:p14="http://schemas.microsoft.com/office/powerpoint/2010/main" val="27408257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p:txBody>
          <a:bodyPr/>
          <a:lstStyle/>
          <a:p>
            <a:r>
              <a:rPr lang="en-CA" altLang="en-US" dirty="0" smtClean="0"/>
              <a:t>Project: Dribbles Plastics</a:t>
            </a:r>
          </a:p>
        </p:txBody>
      </p:sp>
      <p:sp>
        <p:nvSpPr>
          <p:cNvPr id="5" name="Content Placeholder 4"/>
          <p:cNvSpPr>
            <a:spLocks noGrp="1"/>
          </p:cNvSpPr>
          <p:nvPr>
            <p:ph type="body" sz="quarter" idx="10"/>
          </p:nvPr>
        </p:nvSpPr>
        <p:spPr>
          <a:xfrm>
            <a:off x="503548" y="1628800"/>
            <a:ext cx="8136904" cy="4162400"/>
          </a:xfrm>
        </p:spPr>
        <p:txBody>
          <a:bodyPr>
            <a:normAutofit fontScale="70000" lnSpcReduction="20000"/>
          </a:bodyPr>
          <a:lstStyle/>
          <a:p>
            <a:r>
              <a:rPr lang="en-CA" dirty="0" smtClean="0"/>
              <a:t>Your OHC visits incident site and learns the following:</a:t>
            </a:r>
          </a:p>
          <a:p>
            <a:pPr marL="342900" indent="-342900">
              <a:buFont typeface="Arial" panose="020B0604020202020204" pitchFamily="34" charset="0"/>
              <a:buChar char="•"/>
            </a:pPr>
            <a:r>
              <a:rPr lang="en-CA" sz="2600" b="0" dirty="0" smtClean="0"/>
              <a:t>The dribbler is very old. It was moved from previous plant and installed by the maintenance and sanitation engineer who saw incident.</a:t>
            </a:r>
            <a:endParaRPr lang="en-US" sz="2600" b="0" dirty="0" smtClean="0"/>
          </a:p>
          <a:p>
            <a:pPr marL="342900" indent="-342900">
              <a:buFont typeface="Arial" panose="020B0604020202020204" pitchFamily="34" charset="0"/>
              <a:buChar char="•"/>
            </a:pPr>
            <a:r>
              <a:rPr lang="en-CA" sz="2600" b="0" dirty="0" smtClean="0"/>
              <a:t>A yellowing, dusty policy hangs on a nearby wall. It states that troubles with the dribbler are to be reported to maintenance. Maintenance is to lockout the dribbler (i.e., cut all power sources and release any remaining energy in the machine) before working on it. Workers state that the policy has not been enforced for some time. The power breaker box is far away from the dribbler. It has no lock on it.</a:t>
            </a:r>
          </a:p>
          <a:p>
            <a:pPr marL="342900" indent="-342900">
              <a:buFont typeface="Arial" panose="020B0604020202020204" pitchFamily="34" charset="0"/>
              <a:buChar char="•"/>
            </a:pPr>
            <a:r>
              <a:rPr lang="en-CA" sz="2600" b="0" dirty="0" smtClean="0"/>
              <a:t>The front cover is off the dribbler. Warning information on the caution plate is worn off. A worker informs you that a spring-loaded power cut-off switch on the chassis is supposed to pop and kill power to the dribbler if the front cover is raised. The worker states that this button has not worked for some time. She did not report it because “…no one is going to believe me or do anything about it anyway.”</a:t>
            </a:r>
          </a:p>
        </p:txBody>
      </p:sp>
    </p:spTree>
    <p:extLst>
      <p:ext uri="{BB962C8B-B14F-4D97-AF65-F5344CB8AC3E}">
        <p14:creationId xmlns:p14="http://schemas.microsoft.com/office/powerpoint/2010/main" val="42433000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p:txBody>
          <a:bodyPr/>
          <a:lstStyle/>
          <a:p>
            <a:r>
              <a:rPr lang="en-CA" altLang="en-US" dirty="0" smtClean="0"/>
              <a:t>Project: Dribbles Plastics</a:t>
            </a:r>
          </a:p>
        </p:txBody>
      </p:sp>
      <p:sp>
        <p:nvSpPr>
          <p:cNvPr id="5" name="Content Placeholder 4"/>
          <p:cNvSpPr>
            <a:spLocks noGrp="1"/>
          </p:cNvSpPr>
          <p:nvPr>
            <p:ph type="body" sz="quarter" idx="10"/>
          </p:nvPr>
        </p:nvSpPr>
        <p:spPr/>
        <p:txBody>
          <a:bodyPr>
            <a:normAutofit fontScale="92500" lnSpcReduction="10000"/>
          </a:bodyPr>
          <a:lstStyle/>
          <a:p>
            <a:r>
              <a:rPr lang="en-CA" sz="1400" dirty="0" smtClean="0"/>
              <a:t>Observations (continued):</a:t>
            </a:r>
          </a:p>
          <a:p>
            <a:pPr marL="342900" indent="-342900">
              <a:buFont typeface="Arial" panose="020B0604020202020204" pitchFamily="34" charset="0"/>
              <a:buChar char="•"/>
            </a:pPr>
            <a:r>
              <a:rPr lang="en-CA" sz="1400" b="0" dirty="0" smtClean="0"/>
              <a:t>Workers say that the start/stop switch sometimes won’t turn the machine off immediately.</a:t>
            </a:r>
          </a:p>
          <a:p>
            <a:pPr marL="342900" indent="-342900">
              <a:buFont typeface="Arial" panose="020B0604020202020204" pitchFamily="34" charset="0"/>
              <a:buChar char="•"/>
            </a:pPr>
            <a:r>
              <a:rPr lang="en-CA" sz="1400" b="0" dirty="0" smtClean="0"/>
              <a:t>The cover over the electrical components of the dribbler is missing. The wiring has been “creatively improved” to allow jogging and defeat the emergency stop system’s safety switches.</a:t>
            </a:r>
          </a:p>
          <a:p>
            <a:pPr marL="342900" indent="-342900">
              <a:buFont typeface="Arial" panose="020B0604020202020204" pitchFamily="34" charset="0"/>
              <a:buChar char="•"/>
            </a:pPr>
            <a:r>
              <a:rPr lang="en-CA" sz="1400" b="0" dirty="0" smtClean="0"/>
              <a:t>Workers say that the dribbler malfunctions frequently and that Herbert and other workers were “trying to repair it in a rough, macho fashion” a few days ago.</a:t>
            </a:r>
          </a:p>
          <a:p>
            <a:pPr marL="342900" indent="-342900">
              <a:buFont typeface="Arial" panose="020B0604020202020204" pitchFamily="34" charset="0"/>
              <a:buChar char="•"/>
            </a:pPr>
            <a:r>
              <a:rPr lang="en-CA" sz="1400" b="0" dirty="0" smtClean="0"/>
              <a:t>The supervisor has extra paperwork to do and is often in his office at the back of the plant when the dribbler is used. The supervisor was in his office doing paperwork at the time of the incident. It took sometime for the supervisor to be notified of the incident and reach the floor.</a:t>
            </a:r>
          </a:p>
          <a:p>
            <a:pPr marL="342900" indent="-342900">
              <a:buFont typeface="Arial" panose="020B0604020202020204" pitchFamily="34" charset="0"/>
              <a:buChar char="•"/>
            </a:pPr>
            <a:r>
              <a:rPr lang="en-CA" sz="1400" b="0" dirty="0" smtClean="0"/>
              <a:t>No one knew what to do to help Herbert. None of the workers present had a valid first-aid certificate and the first-aid box was empty. No one knew what ambulance service to phone. In the end, the ambulance service contacted was the one that was the farthest away from the factory. This delayed Herbert’s transport to hospital. Due to complications resulting from the incident, he was hospitalized for four days.</a:t>
            </a:r>
            <a:endParaRPr lang="en-CA" sz="1400" b="0" dirty="0"/>
          </a:p>
        </p:txBody>
      </p:sp>
    </p:spTree>
    <p:extLst>
      <p:ext uri="{BB962C8B-B14F-4D97-AF65-F5344CB8AC3E}">
        <p14:creationId xmlns:p14="http://schemas.microsoft.com/office/powerpoint/2010/main" val="38287721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Project: Instructions</a:t>
            </a:r>
            <a:endParaRPr lang="en-CA" dirty="0"/>
          </a:p>
        </p:txBody>
      </p:sp>
      <p:sp>
        <p:nvSpPr>
          <p:cNvPr id="6" name="Text Placeholder 5"/>
          <p:cNvSpPr>
            <a:spLocks noGrp="1"/>
          </p:cNvSpPr>
          <p:nvPr>
            <p:ph type="body" sz="quarter" idx="10"/>
          </p:nvPr>
        </p:nvSpPr>
        <p:spPr/>
        <p:txBody>
          <a:bodyPr/>
          <a:lstStyle/>
          <a:p>
            <a:pPr eaLnBrk="1" hangingPunct="1">
              <a:spcBef>
                <a:spcPct val="60000"/>
              </a:spcBef>
              <a:spcAft>
                <a:spcPct val="60000"/>
              </a:spcAft>
            </a:pPr>
            <a:r>
              <a:rPr lang="en-CA" dirty="0" smtClean="0"/>
              <a:t>Use the Dribbles Plastics incident scenario to answer questions regarding legislation requirements</a:t>
            </a:r>
          </a:p>
          <a:p>
            <a:pPr eaLnBrk="1" hangingPunct="1">
              <a:spcBef>
                <a:spcPct val="60000"/>
              </a:spcBef>
              <a:spcAft>
                <a:spcPct val="60000"/>
              </a:spcAft>
            </a:pPr>
            <a:r>
              <a:rPr lang="en-CA" dirty="0" smtClean="0"/>
              <a:t>Answer the questions in your workbook</a:t>
            </a:r>
          </a:p>
          <a:p>
            <a:pPr eaLnBrk="1" hangingPunct="1">
              <a:spcBef>
                <a:spcPct val="60000"/>
              </a:spcBef>
              <a:spcAft>
                <a:spcPct val="60000"/>
              </a:spcAft>
            </a:pPr>
            <a:r>
              <a:rPr lang="en-CA" dirty="0" smtClean="0"/>
              <a:t>Select a spokesperson to present answers to the class</a:t>
            </a:r>
            <a:endParaRPr lang="en-CA" dirty="0"/>
          </a:p>
        </p:txBody>
      </p:sp>
    </p:spTree>
    <p:extLst>
      <p:ext uri="{BB962C8B-B14F-4D97-AF65-F5344CB8AC3E}">
        <p14:creationId xmlns:p14="http://schemas.microsoft.com/office/powerpoint/2010/main" val="17096486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Project: Questions</a:t>
            </a:r>
            <a:endParaRPr lang="en-CA" dirty="0"/>
          </a:p>
        </p:txBody>
      </p:sp>
      <p:sp>
        <p:nvSpPr>
          <p:cNvPr id="6" name="Text Placeholder 5"/>
          <p:cNvSpPr>
            <a:spLocks noGrp="1"/>
          </p:cNvSpPr>
          <p:nvPr>
            <p:ph type="body" sz="quarter" idx="10"/>
          </p:nvPr>
        </p:nvSpPr>
        <p:spPr/>
        <p:txBody>
          <a:bodyPr/>
          <a:lstStyle/>
          <a:p>
            <a:pPr marL="457200" indent="-457200">
              <a:buFont typeface="+mj-lt"/>
              <a:buAutoNum type="arabicPeriod"/>
            </a:pPr>
            <a:r>
              <a:rPr lang="en-CA" dirty="0" smtClean="0"/>
              <a:t>Is this a reportable incident or dangerous occurrence?</a:t>
            </a:r>
          </a:p>
          <a:p>
            <a:pPr marL="182563" lvl="1" indent="0">
              <a:buNone/>
            </a:pPr>
            <a:r>
              <a:rPr lang="en-CA" dirty="0" smtClean="0"/>
              <a:t>The incident resulted in serious bodily injury so it is a reportable incident (regulation 8)</a:t>
            </a:r>
          </a:p>
        </p:txBody>
      </p:sp>
    </p:spTree>
    <p:extLst>
      <p:ext uri="{BB962C8B-B14F-4D97-AF65-F5344CB8AC3E}">
        <p14:creationId xmlns:p14="http://schemas.microsoft.com/office/powerpoint/2010/main" val="2057677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Project: Questions</a:t>
            </a:r>
            <a:endParaRPr lang="en-CA" dirty="0"/>
          </a:p>
        </p:txBody>
      </p:sp>
      <p:sp>
        <p:nvSpPr>
          <p:cNvPr id="6" name="Text Placeholder 5"/>
          <p:cNvSpPr>
            <a:spLocks noGrp="1"/>
          </p:cNvSpPr>
          <p:nvPr>
            <p:ph type="body" sz="quarter" idx="10"/>
          </p:nvPr>
        </p:nvSpPr>
        <p:spPr/>
        <p:txBody>
          <a:bodyPr>
            <a:normAutofit fontScale="92500" lnSpcReduction="10000"/>
          </a:bodyPr>
          <a:lstStyle/>
          <a:p>
            <a:pPr marL="457200" indent="-457200">
              <a:buFont typeface="+mj-lt"/>
              <a:buAutoNum type="arabicPeriod" startAt="2"/>
            </a:pPr>
            <a:r>
              <a:rPr lang="en-CA" dirty="0" smtClean="0"/>
              <a:t>If this incident must be reported, what must you send to OHS Division?</a:t>
            </a:r>
          </a:p>
          <a:p>
            <a:pPr marL="182563" lvl="1" indent="0">
              <a:spcAft>
                <a:spcPts val="1200"/>
              </a:spcAft>
              <a:buNone/>
            </a:pPr>
            <a:r>
              <a:rPr lang="en-CA" dirty="0" smtClean="0"/>
              <a:t>Incident causing serious bodily injury (regulation 8)</a:t>
            </a:r>
          </a:p>
          <a:p>
            <a:pPr lvl="2">
              <a:spcAft>
                <a:spcPts val="1200"/>
              </a:spcAft>
            </a:pPr>
            <a:r>
              <a:rPr lang="en-CA" dirty="0" smtClean="0"/>
              <a:t>Name of injured worker(s)</a:t>
            </a:r>
          </a:p>
          <a:p>
            <a:pPr lvl="2">
              <a:spcAft>
                <a:spcPts val="1200"/>
              </a:spcAft>
            </a:pPr>
            <a:r>
              <a:rPr lang="en-CA" dirty="0" smtClean="0"/>
              <a:t>Name of employer or contractor</a:t>
            </a:r>
          </a:p>
          <a:p>
            <a:pPr lvl="2">
              <a:spcAft>
                <a:spcPts val="1200"/>
              </a:spcAft>
            </a:pPr>
            <a:r>
              <a:rPr lang="en-CA" dirty="0" smtClean="0"/>
              <a:t>Date, time and location</a:t>
            </a:r>
          </a:p>
          <a:p>
            <a:pPr lvl="2">
              <a:spcAft>
                <a:spcPts val="1200"/>
              </a:spcAft>
            </a:pPr>
            <a:r>
              <a:rPr lang="en-CA" dirty="0" smtClean="0"/>
              <a:t>Circumstances</a:t>
            </a:r>
          </a:p>
          <a:p>
            <a:pPr lvl="2">
              <a:spcAft>
                <a:spcPts val="1200"/>
              </a:spcAft>
            </a:pPr>
            <a:r>
              <a:rPr lang="en-CA" dirty="0" smtClean="0"/>
              <a:t>Apparent injuries</a:t>
            </a:r>
          </a:p>
          <a:p>
            <a:pPr lvl="2">
              <a:spcAft>
                <a:spcPts val="1200"/>
              </a:spcAft>
            </a:pPr>
            <a:r>
              <a:rPr lang="en-CA" dirty="0" smtClean="0"/>
              <a:t>Contact information</a:t>
            </a:r>
          </a:p>
        </p:txBody>
      </p:sp>
    </p:spTree>
    <p:extLst>
      <p:ext uri="{BB962C8B-B14F-4D97-AF65-F5344CB8AC3E}">
        <p14:creationId xmlns:p14="http://schemas.microsoft.com/office/powerpoint/2010/main" val="2470369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fade">
                                      <p:cBhvr>
                                        <p:cTn id="10" dur="500"/>
                                        <p:tgtEl>
                                          <p:spTgt spid="6">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fade">
                                      <p:cBhvr>
                                        <p:cTn id="13" dur="500"/>
                                        <p:tgtEl>
                                          <p:spTgt spid="6">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4" end="4"/>
                                            </p:txEl>
                                          </p:spTgt>
                                        </p:tgtEl>
                                        <p:attrNameLst>
                                          <p:attrName>style.visibility</p:attrName>
                                        </p:attrNameLst>
                                      </p:cBhvr>
                                      <p:to>
                                        <p:strVal val="visible"/>
                                      </p:to>
                                    </p:set>
                                    <p:animEffect transition="in" filter="fade">
                                      <p:cBhvr>
                                        <p:cTn id="16" dur="500"/>
                                        <p:tgtEl>
                                          <p:spTgt spid="6">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Effect transition="in" filter="fade">
                                      <p:cBhvr>
                                        <p:cTn id="19" dur="500"/>
                                        <p:tgtEl>
                                          <p:spTgt spid="6">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fade">
                                      <p:cBhvr>
                                        <p:cTn id="22" dur="500"/>
                                        <p:tgtEl>
                                          <p:spTgt spid="6">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animEffect transition="in" filter="fade">
                                      <p:cBhvr>
                                        <p:cTn id="25"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p:txBody>
          <a:bodyPr/>
          <a:lstStyle/>
          <a:p>
            <a:r>
              <a:rPr lang="en-CA" altLang="en-US" dirty="0" smtClean="0"/>
              <a:t>Course materials</a:t>
            </a:r>
          </a:p>
        </p:txBody>
      </p:sp>
      <p:sp>
        <p:nvSpPr>
          <p:cNvPr id="5123" name="Rectangle 1027"/>
          <p:cNvSpPr>
            <a:spLocks noGrp="1" noChangeArrowheads="1"/>
          </p:cNvSpPr>
          <p:nvPr>
            <p:ph type="body" sz="quarter" idx="10"/>
          </p:nvPr>
        </p:nvSpPr>
        <p:spPr/>
        <p:txBody>
          <a:bodyPr>
            <a:normAutofit fontScale="70000" lnSpcReduction="20000"/>
          </a:bodyPr>
          <a:lstStyle/>
          <a:p>
            <a:r>
              <a:rPr lang="en-CA" altLang="en-US" dirty="0" smtClean="0"/>
              <a:t>Name card</a:t>
            </a:r>
          </a:p>
          <a:p>
            <a:r>
              <a:rPr lang="en-CA" altLang="en-US" dirty="0" smtClean="0"/>
              <a:t>Workbook</a:t>
            </a:r>
          </a:p>
          <a:p>
            <a:pPr lvl="1"/>
            <a:r>
              <a:rPr lang="en-CA" altLang="en-US" dirty="0" smtClean="0"/>
              <a:t>Self check</a:t>
            </a:r>
          </a:p>
          <a:p>
            <a:pPr lvl="1"/>
            <a:r>
              <a:rPr lang="en-CA" altLang="en-US" dirty="0" smtClean="0"/>
              <a:t>Evaluation </a:t>
            </a:r>
          </a:p>
          <a:p>
            <a:r>
              <a:rPr lang="en-CA" altLang="en-US" dirty="0" smtClean="0"/>
              <a:t>Reference publications</a:t>
            </a:r>
          </a:p>
          <a:p>
            <a:pPr lvl="1"/>
            <a:r>
              <a:rPr lang="en-CA" altLang="en-US" dirty="0" smtClean="0"/>
              <a:t>Inspections: A Guide for Committees and Representatives</a:t>
            </a:r>
          </a:p>
          <a:p>
            <a:pPr lvl="1"/>
            <a:r>
              <a:rPr lang="en-CA" altLang="en-US" dirty="0" smtClean="0"/>
              <a:t>Investigations: A Guide for Committees and Representatives</a:t>
            </a:r>
          </a:p>
          <a:p>
            <a:r>
              <a:rPr lang="en-CA" altLang="en-US" dirty="0" smtClean="0"/>
              <a:t>Legislation</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Project: Questions</a:t>
            </a:r>
            <a:endParaRPr lang="en-CA" dirty="0"/>
          </a:p>
        </p:txBody>
      </p:sp>
      <p:sp>
        <p:nvSpPr>
          <p:cNvPr id="6" name="Text Placeholder 5"/>
          <p:cNvSpPr>
            <a:spLocks noGrp="1"/>
          </p:cNvSpPr>
          <p:nvPr>
            <p:ph type="body" sz="quarter" idx="10"/>
          </p:nvPr>
        </p:nvSpPr>
        <p:spPr/>
        <p:txBody>
          <a:bodyPr/>
          <a:lstStyle/>
          <a:p>
            <a:pPr marL="457200" indent="-457200">
              <a:buFont typeface="+mj-lt"/>
              <a:buAutoNum type="arabicPeriod" startAt="3"/>
            </a:pPr>
            <a:r>
              <a:rPr lang="en-CA" dirty="0" smtClean="0"/>
              <a:t>Must this incident be investigated? If so, who must investigate?</a:t>
            </a:r>
          </a:p>
          <a:p>
            <a:pPr lvl="1"/>
            <a:r>
              <a:rPr lang="en-CA" dirty="0" smtClean="0"/>
              <a:t>Co-chairs or their designates</a:t>
            </a:r>
          </a:p>
          <a:p>
            <a:pPr lvl="1"/>
            <a:r>
              <a:rPr lang="en-CA" dirty="0" smtClean="0"/>
              <a:t>Employer and the representative</a:t>
            </a:r>
          </a:p>
          <a:p>
            <a:pPr lvl="1"/>
            <a:r>
              <a:rPr lang="en-CA" dirty="0" smtClean="0"/>
              <a:t>Where there is no OHC or representative, the employer</a:t>
            </a:r>
          </a:p>
          <a:p>
            <a:pPr lvl="1"/>
            <a:endParaRPr lang="en-CA" dirty="0" smtClean="0"/>
          </a:p>
        </p:txBody>
      </p:sp>
    </p:spTree>
    <p:extLst>
      <p:ext uri="{BB962C8B-B14F-4D97-AF65-F5344CB8AC3E}">
        <p14:creationId xmlns:p14="http://schemas.microsoft.com/office/powerpoint/2010/main" val="790149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fade">
                                      <p:cBhvr>
                                        <p:cTn id="10" dur="500"/>
                                        <p:tgtEl>
                                          <p:spTgt spid="6">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fade">
                                      <p:cBhvr>
                                        <p:cTn id="13"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Project: Questions</a:t>
            </a:r>
            <a:endParaRPr lang="en-CA" dirty="0"/>
          </a:p>
        </p:txBody>
      </p:sp>
      <p:sp>
        <p:nvSpPr>
          <p:cNvPr id="6" name="Text Placeholder 5"/>
          <p:cNvSpPr>
            <a:spLocks noGrp="1"/>
          </p:cNvSpPr>
          <p:nvPr>
            <p:ph type="body" sz="quarter" idx="10"/>
          </p:nvPr>
        </p:nvSpPr>
        <p:spPr/>
        <p:txBody>
          <a:bodyPr>
            <a:normAutofit fontScale="92500" lnSpcReduction="20000"/>
          </a:bodyPr>
          <a:lstStyle/>
          <a:p>
            <a:pPr marL="457200" indent="-457200">
              <a:buFont typeface="+mj-lt"/>
              <a:buAutoNum type="arabicPeriod" startAt="4"/>
            </a:pPr>
            <a:r>
              <a:rPr lang="en-CA" dirty="0" smtClean="0"/>
              <a:t>What must you include in an investigation report requested by an OHO?</a:t>
            </a:r>
          </a:p>
          <a:p>
            <a:pPr lvl="1"/>
            <a:r>
              <a:rPr lang="en-CA" dirty="0" smtClean="0"/>
              <a:t>Description of incident</a:t>
            </a:r>
          </a:p>
          <a:p>
            <a:pPr lvl="1"/>
            <a:r>
              <a:rPr lang="en-CA" dirty="0" smtClean="0"/>
              <a:t>Any graphics, photos or other evidence that may assist in determining the cause or causes</a:t>
            </a:r>
          </a:p>
          <a:p>
            <a:pPr lvl="1"/>
            <a:r>
              <a:rPr lang="en-CA" dirty="0" smtClean="0"/>
              <a:t>Explanation of the cause or causes</a:t>
            </a:r>
          </a:p>
          <a:p>
            <a:pPr lvl="1"/>
            <a:r>
              <a:rPr lang="en-CA" dirty="0" smtClean="0"/>
              <a:t>The immediate corrective action</a:t>
            </a:r>
          </a:p>
          <a:p>
            <a:pPr lvl="1"/>
            <a:r>
              <a:rPr lang="en-CA" dirty="0" smtClean="0"/>
              <a:t>The long-term corrective action or reasons for not taking action</a:t>
            </a:r>
          </a:p>
        </p:txBody>
      </p:sp>
    </p:spTree>
    <p:extLst>
      <p:ext uri="{BB962C8B-B14F-4D97-AF65-F5344CB8AC3E}">
        <p14:creationId xmlns:p14="http://schemas.microsoft.com/office/powerpoint/2010/main" val="1104169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fade">
                                      <p:cBhvr>
                                        <p:cTn id="10" dur="500"/>
                                        <p:tgtEl>
                                          <p:spTgt spid="6">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fade">
                                      <p:cBhvr>
                                        <p:cTn id="13" dur="500"/>
                                        <p:tgtEl>
                                          <p:spTgt spid="6">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4" end="4"/>
                                            </p:txEl>
                                          </p:spTgt>
                                        </p:tgtEl>
                                        <p:attrNameLst>
                                          <p:attrName>style.visibility</p:attrName>
                                        </p:attrNameLst>
                                      </p:cBhvr>
                                      <p:to>
                                        <p:strVal val="visible"/>
                                      </p:to>
                                    </p:set>
                                    <p:animEffect transition="in" filter="fade">
                                      <p:cBhvr>
                                        <p:cTn id="16" dur="500"/>
                                        <p:tgtEl>
                                          <p:spTgt spid="6">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Effect transition="in" filter="fade">
                                      <p:cBhvr>
                                        <p:cTn id="19"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dirty="0" smtClean="0"/>
              <a:t>What other types of incidents must you investigate?</a:t>
            </a:r>
            <a:endParaRPr lang="en-CA" dirty="0"/>
          </a:p>
        </p:txBody>
      </p:sp>
      <p:sp>
        <p:nvSpPr>
          <p:cNvPr id="3" name="Text Placeholder 2"/>
          <p:cNvSpPr>
            <a:spLocks noGrp="1"/>
          </p:cNvSpPr>
          <p:nvPr>
            <p:ph type="body" sz="quarter" idx="10"/>
          </p:nvPr>
        </p:nvSpPr>
        <p:spPr/>
        <p:txBody>
          <a:bodyPr>
            <a:normAutofit fontScale="92500"/>
          </a:bodyPr>
          <a:lstStyle/>
          <a:p>
            <a:r>
              <a:rPr lang="en-CA" dirty="0" smtClean="0"/>
              <a:t>Regulation 85:</a:t>
            </a:r>
          </a:p>
          <a:p>
            <a:pPr lvl="1"/>
            <a:r>
              <a:rPr lang="en-CA" dirty="0" smtClean="0">
                <a:solidFill>
                  <a:schemeClr val="tx1">
                    <a:lumMod val="75000"/>
                    <a:lumOff val="25000"/>
                  </a:schemeClr>
                </a:solidFill>
              </a:rPr>
              <a:t>Exposure to infectious organisms</a:t>
            </a:r>
          </a:p>
          <a:p>
            <a:pPr marL="449263" lvl="2" indent="0">
              <a:buNone/>
            </a:pPr>
            <a:r>
              <a:rPr lang="en-CA" dirty="0" smtClean="0">
                <a:solidFill>
                  <a:schemeClr val="tx1">
                    <a:lumMod val="75000"/>
                    <a:lumOff val="25000"/>
                  </a:schemeClr>
                </a:solidFill>
              </a:rPr>
              <a:t>(1)(d) “infection material or organism” means an infectious material or organism that has been identified in an approved manner as an infectious disease hazard that poses a significantly increased exposure risk to a worker or self-employed person</a:t>
            </a:r>
          </a:p>
          <a:p>
            <a:pPr lvl="1"/>
            <a:r>
              <a:rPr lang="en-CA" dirty="0" smtClean="0"/>
              <a:t>Employer investigates and may involve OHC in a manner that respects the confidentiality of exposed person</a:t>
            </a:r>
            <a:endParaRPr lang="en-CA" dirty="0"/>
          </a:p>
        </p:txBody>
      </p:sp>
    </p:spTree>
    <p:extLst>
      <p:ext uri="{BB962C8B-B14F-4D97-AF65-F5344CB8AC3E}">
        <p14:creationId xmlns:p14="http://schemas.microsoft.com/office/powerpoint/2010/main" val="18208087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dirty="0" smtClean="0"/>
              <a:t>What other types of incidents must you investigate?</a:t>
            </a:r>
            <a:endParaRPr lang="en-CA" dirty="0"/>
          </a:p>
        </p:txBody>
      </p:sp>
      <p:sp>
        <p:nvSpPr>
          <p:cNvPr id="3" name="Text Placeholder 2"/>
          <p:cNvSpPr>
            <a:spLocks noGrp="1"/>
          </p:cNvSpPr>
          <p:nvPr>
            <p:ph type="body" sz="quarter" idx="10"/>
          </p:nvPr>
        </p:nvSpPr>
        <p:spPr/>
        <p:txBody>
          <a:bodyPr>
            <a:normAutofit/>
          </a:bodyPr>
          <a:lstStyle/>
          <a:p>
            <a:r>
              <a:rPr lang="en-CA" dirty="0" smtClean="0"/>
              <a:t>Regulation 311:</a:t>
            </a:r>
          </a:p>
          <a:p>
            <a:pPr lvl="1"/>
            <a:r>
              <a:rPr lang="en-CA" dirty="0" smtClean="0"/>
              <a:t>Exposure to substances listed in Table 19 or 20</a:t>
            </a:r>
          </a:p>
          <a:p>
            <a:pPr lvl="1"/>
            <a:r>
              <a:rPr lang="en-CA" dirty="0" smtClean="0"/>
              <a:t>Employer investigates in consultation with OHC</a:t>
            </a:r>
            <a:endParaRPr lang="en-CA" dirty="0"/>
          </a:p>
        </p:txBody>
      </p:sp>
    </p:spTree>
    <p:extLst>
      <p:ext uri="{BB962C8B-B14F-4D97-AF65-F5344CB8AC3E}">
        <p14:creationId xmlns:p14="http://schemas.microsoft.com/office/powerpoint/2010/main" val="34525629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other types of incidents must you investigate?</a:t>
            </a:r>
            <a:endParaRPr lang="en-CA" dirty="0"/>
          </a:p>
        </p:txBody>
      </p:sp>
      <p:sp>
        <p:nvSpPr>
          <p:cNvPr id="3" name="Text Placeholder 2"/>
          <p:cNvSpPr>
            <a:spLocks noGrp="1"/>
          </p:cNvSpPr>
          <p:nvPr>
            <p:ph type="body" sz="quarter" idx="10"/>
          </p:nvPr>
        </p:nvSpPr>
        <p:spPr/>
        <p:txBody>
          <a:bodyPr/>
          <a:lstStyle/>
          <a:p>
            <a:r>
              <a:rPr lang="en-CA" dirty="0" smtClean="0"/>
              <a:t>Potentially harmful injuries, illnesses and conditions that do not require hospitalization</a:t>
            </a:r>
          </a:p>
          <a:p>
            <a:pPr lvl="1"/>
            <a:r>
              <a:rPr lang="en-CA" dirty="0" smtClean="0"/>
              <a:t>Employer reports any lost-time injuries to co-chairs or representative </a:t>
            </a:r>
            <a:endParaRPr lang="en-CA" dirty="0"/>
          </a:p>
        </p:txBody>
      </p:sp>
    </p:spTree>
    <p:extLst>
      <p:ext uri="{BB962C8B-B14F-4D97-AF65-F5344CB8AC3E}">
        <p14:creationId xmlns:p14="http://schemas.microsoft.com/office/powerpoint/2010/main" val="39289167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556792"/>
            <a:ext cx="7056784" cy="4320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CA" dirty="0" smtClean="0"/>
              <a:t>Legislation summary</a:t>
            </a:r>
            <a:endParaRPr lang="en-CA" dirty="0"/>
          </a:p>
        </p:txBody>
      </p:sp>
    </p:spTree>
    <p:extLst>
      <p:ext uri="{BB962C8B-B14F-4D97-AF65-F5344CB8AC3E}">
        <p14:creationId xmlns:p14="http://schemas.microsoft.com/office/powerpoint/2010/main" val="41870545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61" y="1412776"/>
            <a:ext cx="7344878" cy="44644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CA" dirty="0" smtClean="0"/>
              <a:t>Legislation summary</a:t>
            </a:r>
            <a:endParaRPr lang="en-CA" dirty="0"/>
          </a:p>
        </p:txBody>
      </p:sp>
    </p:spTree>
    <p:extLst>
      <p:ext uri="{BB962C8B-B14F-4D97-AF65-F5344CB8AC3E}">
        <p14:creationId xmlns:p14="http://schemas.microsoft.com/office/powerpoint/2010/main" val="8357160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Part II</a:t>
            </a:r>
            <a:endParaRPr lang="en-CA" dirty="0"/>
          </a:p>
        </p:txBody>
      </p:sp>
      <p:sp>
        <p:nvSpPr>
          <p:cNvPr id="5" name="Content Placeholder 4"/>
          <p:cNvSpPr>
            <a:spLocks noGrp="1"/>
          </p:cNvSpPr>
          <p:nvPr>
            <p:ph sz="quarter" idx="10"/>
          </p:nvPr>
        </p:nvSpPr>
        <p:spPr/>
        <p:txBody>
          <a:bodyPr/>
          <a:lstStyle/>
          <a:p>
            <a:r>
              <a:rPr lang="en-CA" dirty="0" smtClean="0"/>
              <a:t>C.A.R.T. investigation techniques</a:t>
            </a:r>
            <a:endParaRPr lang="en-CA" dirty="0"/>
          </a:p>
        </p:txBody>
      </p:sp>
    </p:spTree>
    <p:extLst>
      <p:ext uri="{BB962C8B-B14F-4D97-AF65-F5344CB8AC3E}">
        <p14:creationId xmlns:p14="http://schemas.microsoft.com/office/powerpoint/2010/main" val="11353086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C.A.R.T. steps</a:t>
            </a:r>
            <a:endParaRPr lang="en-CA" dirty="0"/>
          </a:p>
        </p:txBody>
      </p:sp>
      <p:sp>
        <p:nvSpPr>
          <p:cNvPr id="3" name="Text Placeholder 2"/>
          <p:cNvSpPr>
            <a:spLocks noGrp="1"/>
          </p:cNvSpPr>
          <p:nvPr>
            <p:ph type="body" sz="quarter" idx="10"/>
          </p:nvPr>
        </p:nvSpPr>
        <p:spPr/>
        <p:txBody>
          <a:bodyPr>
            <a:normAutofit fontScale="92500" lnSpcReduction="20000"/>
          </a:bodyPr>
          <a:lstStyle/>
          <a:p>
            <a:pPr marL="457200" indent="-457200">
              <a:buFont typeface="+mj-lt"/>
              <a:buAutoNum type="arabicPeriod"/>
            </a:pPr>
            <a:r>
              <a:rPr lang="en-CA" dirty="0" smtClean="0"/>
              <a:t>Collect evidence</a:t>
            </a:r>
          </a:p>
          <a:p>
            <a:pPr marL="457200" indent="-457200">
              <a:buFont typeface="+mj-lt"/>
              <a:buAutoNum type="arabicPeriod"/>
            </a:pPr>
            <a:r>
              <a:rPr lang="en-CA" dirty="0" smtClean="0"/>
              <a:t>Analyze evidence</a:t>
            </a:r>
          </a:p>
          <a:p>
            <a:pPr marL="457200" indent="-457200">
              <a:buFont typeface="+mj-lt"/>
              <a:buAutoNum type="arabicPeriod"/>
            </a:pPr>
            <a:r>
              <a:rPr lang="en-CA" dirty="0" smtClean="0"/>
              <a:t>Report</a:t>
            </a:r>
          </a:p>
          <a:p>
            <a:pPr lvl="1"/>
            <a:r>
              <a:rPr lang="en-CA" dirty="0"/>
              <a:t>W</a:t>
            </a:r>
            <a:r>
              <a:rPr lang="en-CA" dirty="0" smtClean="0"/>
              <a:t>rite report</a:t>
            </a:r>
          </a:p>
          <a:p>
            <a:pPr marL="457200" indent="-457200">
              <a:buFont typeface="+mj-lt"/>
              <a:buAutoNum type="arabicPeriod"/>
            </a:pPr>
            <a:r>
              <a:rPr lang="en-CA" dirty="0" smtClean="0"/>
              <a:t>Take action</a:t>
            </a:r>
          </a:p>
          <a:p>
            <a:pPr lvl="1"/>
            <a:r>
              <a:rPr lang="en-CA" dirty="0" smtClean="0"/>
              <a:t>Employer takes action</a:t>
            </a:r>
          </a:p>
          <a:p>
            <a:pPr lvl="1"/>
            <a:r>
              <a:rPr lang="en-CA" dirty="0" smtClean="0"/>
              <a:t>OHC or representative follows up</a:t>
            </a:r>
            <a:endParaRPr lang="en-CA" dirty="0"/>
          </a:p>
        </p:txBody>
      </p:sp>
    </p:spTree>
    <p:extLst>
      <p:ext uri="{BB962C8B-B14F-4D97-AF65-F5344CB8AC3E}">
        <p14:creationId xmlns:p14="http://schemas.microsoft.com/office/powerpoint/2010/main" val="37347815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Supervisor involvement</a:t>
            </a:r>
            <a:endParaRPr lang="en-CA" dirty="0"/>
          </a:p>
        </p:txBody>
      </p:sp>
      <p:sp>
        <p:nvSpPr>
          <p:cNvPr id="3" name="Text Placeholder 2"/>
          <p:cNvSpPr>
            <a:spLocks noGrp="1"/>
          </p:cNvSpPr>
          <p:nvPr>
            <p:ph type="body" sz="quarter" idx="10"/>
          </p:nvPr>
        </p:nvSpPr>
        <p:spPr/>
        <p:txBody>
          <a:bodyPr/>
          <a:lstStyle/>
          <a:p>
            <a:r>
              <a:rPr lang="en-CA" dirty="0" smtClean="0"/>
              <a:t>Supervisors have vested interest when incidents happen in their area</a:t>
            </a:r>
          </a:p>
          <a:p>
            <a:pPr lvl="1"/>
            <a:r>
              <a:rPr lang="en-CA" dirty="0" smtClean="0"/>
              <a:t>They know their workers and what jobs they perform</a:t>
            </a:r>
          </a:p>
          <a:p>
            <a:pPr lvl="1"/>
            <a:r>
              <a:rPr lang="en-CA" dirty="0" smtClean="0"/>
              <a:t>They know what questions to ask</a:t>
            </a:r>
          </a:p>
          <a:p>
            <a:pPr lvl="1"/>
            <a:r>
              <a:rPr lang="en-CA" dirty="0" smtClean="0"/>
              <a:t>Often part of the first-response group at the scene</a:t>
            </a:r>
          </a:p>
          <a:p>
            <a:pPr lvl="1"/>
            <a:r>
              <a:rPr lang="en-CA" dirty="0" smtClean="0"/>
              <a:t>Can benefit from the investigation</a:t>
            </a:r>
            <a:endParaRPr lang="en-CA" dirty="0"/>
          </a:p>
        </p:txBody>
      </p:sp>
    </p:spTree>
    <p:extLst>
      <p:ext uri="{BB962C8B-B14F-4D97-AF65-F5344CB8AC3E}">
        <p14:creationId xmlns:p14="http://schemas.microsoft.com/office/powerpoint/2010/main" val="1655471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CA" altLang="en-US" dirty="0" smtClean="0"/>
              <a:t>Introductions</a:t>
            </a:r>
          </a:p>
        </p:txBody>
      </p:sp>
      <p:sp>
        <p:nvSpPr>
          <p:cNvPr id="7171" name="Rectangle 3"/>
          <p:cNvSpPr>
            <a:spLocks noGrp="1" noChangeArrowheads="1"/>
          </p:cNvSpPr>
          <p:nvPr>
            <p:ph type="body" sz="quarter" idx="10"/>
          </p:nvPr>
        </p:nvSpPr>
        <p:spPr/>
        <p:txBody>
          <a:bodyPr>
            <a:normAutofit fontScale="92500" lnSpcReduction="20000"/>
          </a:bodyPr>
          <a:lstStyle/>
          <a:p>
            <a:r>
              <a:rPr lang="en-CA" altLang="en-US" dirty="0" smtClean="0"/>
              <a:t>Instructor</a:t>
            </a:r>
          </a:p>
          <a:p>
            <a:r>
              <a:rPr lang="en-CA" altLang="en-US" dirty="0" smtClean="0"/>
              <a:t>Introduce yourselves</a:t>
            </a:r>
          </a:p>
          <a:p>
            <a:pPr lvl="1"/>
            <a:r>
              <a:rPr lang="en-CA" altLang="en-US" dirty="0" smtClean="0"/>
              <a:t>Name </a:t>
            </a:r>
          </a:p>
          <a:p>
            <a:pPr lvl="1"/>
            <a:r>
              <a:rPr lang="en-CA" altLang="en-US" dirty="0" smtClean="0"/>
              <a:t>Employer </a:t>
            </a:r>
          </a:p>
          <a:p>
            <a:pPr lvl="1"/>
            <a:r>
              <a:rPr lang="en-CA" altLang="en-US" dirty="0" smtClean="0"/>
              <a:t>Industry</a:t>
            </a:r>
          </a:p>
          <a:p>
            <a:pPr lvl="1"/>
            <a:r>
              <a:rPr lang="en-CA" altLang="en-US" dirty="0" smtClean="0"/>
              <a:t>How long have you been part of the OHC?</a:t>
            </a:r>
          </a:p>
          <a:p>
            <a:pPr lvl="1"/>
            <a:r>
              <a:rPr lang="en-CA" altLang="en-US" dirty="0" smtClean="0"/>
              <a:t>Have you been involved in a workplace investigation?</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supervisor can help</a:t>
            </a:r>
            <a:endParaRPr lang="en-CA" dirty="0"/>
          </a:p>
        </p:txBody>
      </p:sp>
      <p:sp>
        <p:nvSpPr>
          <p:cNvPr id="3" name="Text Placeholder 2"/>
          <p:cNvSpPr>
            <a:spLocks noGrp="1"/>
          </p:cNvSpPr>
          <p:nvPr>
            <p:ph type="body" sz="quarter" idx="10"/>
          </p:nvPr>
        </p:nvSpPr>
        <p:spPr/>
        <p:txBody>
          <a:bodyPr/>
          <a:lstStyle/>
          <a:p>
            <a:r>
              <a:rPr lang="en-CA" dirty="0" smtClean="0"/>
              <a:t>Right after an incident, the supervisor can:</a:t>
            </a:r>
          </a:p>
          <a:p>
            <a:pPr lvl="1"/>
            <a:r>
              <a:rPr lang="en-CA" dirty="0" smtClean="0"/>
              <a:t>Secure scene, summon emergency crews, have injured transported to hospital, etc.</a:t>
            </a:r>
          </a:p>
          <a:p>
            <a:pPr lvl="1"/>
            <a:r>
              <a:rPr lang="en-CA" dirty="0" smtClean="0"/>
              <a:t>Report to appropriate authorities (internal and external)</a:t>
            </a:r>
          </a:p>
          <a:p>
            <a:pPr lvl="1"/>
            <a:r>
              <a:rPr lang="en-CA" dirty="0" smtClean="0"/>
              <a:t>Take notes and make sketches</a:t>
            </a:r>
          </a:p>
          <a:p>
            <a:pPr lvl="1"/>
            <a:r>
              <a:rPr lang="en-CA" dirty="0" smtClean="0"/>
              <a:t>Identify witnesses</a:t>
            </a:r>
          </a:p>
          <a:p>
            <a:pPr lvl="1"/>
            <a:r>
              <a:rPr lang="en-CA" dirty="0" smtClean="0"/>
              <a:t>Brief and support OHC investigation team</a:t>
            </a:r>
            <a:endParaRPr lang="en-CA" dirty="0"/>
          </a:p>
        </p:txBody>
      </p:sp>
    </p:spTree>
    <p:extLst>
      <p:ext uri="{BB962C8B-B14F-4D97-AF65-F5344CB8AC3E}">
        <p14:creationId xmlns:p14="http://schemas.microsoft.com/office/powerpoint/2010/main" val="3905704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Objective 2</a:t>
            </a:r>
            <a:endParaRPr lang="en-CA" dirty="0"/>
          </a:p>
        </p:txBody>
      </p:sp>
      <p:sp>
        <p:nvSpPr>
          <p:cNvPr id="3" name="Content Placeholder 2"/>
          <p:cNvSpPr>
            <a:spLocks noGrp="1"/>
          </p:cNvSpPr>
          <p:nvPr>
            <p:ph sz="quarter" idx="10"/>
          </p:nvPr>
        </p:nvSpPr>
        <p:spPr/>
        <p:txBody>
          <a:bodyPr/>
          <a:lstStyle/>
          <a:p>
            <a:r>
              <a:rPr lang="en-CA" dirty="0" smtClean="0"/>
              <a:t>How to collect evidence for an investigation</a:t>
            </a:r>
            <a:endParaRPr lang="en-CA" dirty="0"/>
          </a:p>
        </p:txBody>
      </p:sp>
    </p:spTree>
    <p:extLst>
      <p:ext uri="{BB962C8B-B14F-4D97-AF65-F5344CB8AC3E}">
        <p14:creationId xmlns:p14="http://schemas.microsoft.com/office/powerpoint/2010/main" val="349082514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Before you collect evidence</a:t>
            </a:r>
            <a:endParaRPr lang="en-CA" dirty="0"/>
          </a:p>
        </p:txBody>
      </p:sp>
      <p:sp>
        <p:nvSpPr>
          <p:cNvPr id="3" name="Text Placeholder 2"/>
          <p:cNvSpPr>
            <a:spLocks noGrp="1"/>
          </p:cNvSpPr>
          <p:nvPr>
            <p:ph type="body" sz="quarter" idx="10"/>
          </p:nvPr>
        </p:nvSpPr>
        <p:spPr/>
        <p:txBody>
          <a:bodyPr>
            <a:normAutofit fontScale="92500" lnSpcReduction="10000"/>
          </a:bodyPr>
          <a:lstStyle/>
          <a:p>
            <a:r>
              <a:rPr lang="en-CA" dirty="0" smtClean="0"/>
              <a:t>Get the big picture and ask questions:</a:t>
            </a:r>
          </a:p>
          <a:p>
            <a:pPr lvl="1"/>
            <a:r>
              <a:rPr lang="en-CA" dirty="0" smtClean="0"/>
              <a:t>What was happening at the time of the incident?</a:t>
            </a:r>
          </a:p>
          <a:p>
            <a:pPr lvl="1"/>
            <a:r>
              <a:rPr lang="en-CA" dirty="0" smtClean="0"/>
              <a:t>Who was involved and who may have seen what happened?</a:t>
            </a:r>
          </a:p>
          <a:p>
            <a:pPr lvl="1"/>
            <a:r>
              <a:rPr lang="en-CA" dirty="0" smtClean="0"/>
              <a:t>What equipment, machinery, tools, chemicals, etc., were involved?</a:t>
            </a:r>
          </a:p>
          <a:p>
            <a:pPr lvl="1"/>
            <a:r>
              <a:rPr lang="en-CA" dirty="0" smtClean="0"/>
              <a:t>Did something fail or break?</a:t>
            </a:r>
          </a:p>
          <a:p>
            <a:pPr lvl="1"/>
            <a:r>
              <a:rPr lang="en-CA" dirty="0" smtClean="0"/>
              <a:t>Consider factors like training, maintenance, worker experience, etc.</a:t>
            </a:r>
            <a:endParaRPr lang="en-CA" dirty="0"/>
          </a:p>
        </p:txBody>
      </p:sp>
    </p:spTree>
    <p:extLst>
      <p:ext uri="{BB962C8B-B14F-4D97-AF65-F5344CB8AC3E}">
        <p14:creationId xmlns:p14="http://schemas.microsoft.com/office/powerpoint/2010/main" val="297585436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Collecting evidence</a:t>
            </a:r>
            <a:endParaRPr lang="en-CA" dirty="0"/>
          </a:p>
        </p:txBody>
      </p:sp>
      <p:sp>
        <p:nvSpPr>
          <p:cNvPr id="3" name="Text Placeholder 2"/>
          <p:cNvSpPr>
            <a:spLocks noGrp="1"/>
          </p:cNvSpPr>
          <p:nvPr>
            <p:ph type="body" sz="quarter" idx="10"/>
          </p:nvPr>
        </p:nvSpPr>
        <p:spPr/>
        <p:txBody>
          <a:bodyPr>
            <a:normAutofit/>
          </a:bodyPr>
          <a:lstStyle/>
          <a:p>
            <a:r>
              <a:rPr lang="en-CA" dirty="0" smtClean="0"/>
              <a:t>Collect evidence from:</a:t>
            </a:r>
          </a:p>
          <a:p>
            <a:pPr lvl="1"/>
            <a:r>
              <a:rPr lang="en-CA" dirty="0" smtClean="0"/>
              <a:t>Physical evidence (e.g., debris, parts, photos, etc.)</a:t>
            </a:r>
          </a:p>
          <a:p>
            <a:pPr lvl="1"/>
            <a:r>
              <a:rPr lang="en-CA" dirty="0" smtClean="0"/>
              <a:t>Documents (e.g., records, SDSs, etc.)</a:t>
            </a:r>
          </a:p>
          <a:p>
            <a:pPr lvl="1"/>
            <a:r>
              <a:rPr lang="en-CA" dirty="0" smtClean="0"/>
              <a:t>Witnesses (interviews)</a:t>
            </a:r>
            <a:endParaRPr lang="en-CA" dirty="0"/>
          </a:p>
        </p:txBody>
      </p:sp>
    </p:spTree>
    <p:extLst>
      <p:ext uri="{BB962C8B-B14F-4D97-AF65-F5344CB8AC3E}">
        <p14:creationId xmlns:p14="http://schemas.microsoft.com/office/powerpoint/2010/main" val="222549497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Physical evidence</a:t>
            </a:r>
            <a:endParaRPr lang="en-CA" dirty="0"/>
          </a:p>
        </p:txBody>
      </p:sp>
      <p:sp>
        <p:nvSpPr>
          <p:cNvPr id="3" name="Text Placeholder 2"/>
          <p:cNvSpPr>
            <a:spLocks noGrp="1"/>
          </p:cNvSpPr>
          <p:nvPr>
            <p:ph type="body" sz="quarter" idx="10"/>
          </p:nvPr>
        </p:nvSpPr>
        <p:spPr/>
        <p:txBody>
          <a:bodyPr/>
          <a:lstStyle/>
          <a:p>
            <a:r>
              <a:rPr lang="en-CA" dirty="0" smtClean="0"/>
              <a:t>Use physical evidence to gather information about what happened before, during and after the incident</a:t>
            </a:r>
          </a:p>
          <a:p>
            <a:r>
              <a:rPr lang="en-CA" dirty="0" smtClean="0"/>
              <a:t>Use physical evidence to help develop questions for witness interviews</a:t>
            </a:r>
          </a:p>
        </p:txBody>
      </p:sp>
    </p:spTree>
    <p:extLst>
      <p:ext uri="{BB962C8B-B14F-4D97-AF65-F5344CB8AC3E}">
        <p14:creationId xmlns:p14="http://schemas.microsoft.com/office/powerpoint/2010/main" val="30535372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Examples of physical evidence</a:t>
            </a:r>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3097300679"/>
              </p:ext>
            </p:extLst>
          </p:nvPr>
        </p:nvGraphicFramePr>
        <p:xfrm>
          <a:off x="575556" y="1484783"/>
          <a:ext cx="7992888" cy="4536505"/>
        </p:xfrm>
        <a:graphic>
          <a:graphicData uri="http://schemas.openxmlformats.org/drawingml/2006/table">
            <a:tbl>
              <a:tblPr firstRow="1" bandRow="1">
                <a:tableStyleId>{2D5ABB26-0587-4C30-8999-92F81FD0307C}</a:tableStyleId>
              </a:tblPr>
              <a:tblGrid>
                <a:gridCol w="4140460"/>
                <a:gridCol w="3852428"/>
              </a:tblGrid>
              <a:tr h="339589">
                <a:tc>
                  <a:txBody>
                    <a:bodyPr/>
                    <a:lstStyle/>
                    <a:p>
                      <a:r>
                        <a:rPr lang="en-CA" sz="1400" b="1" noProof="0" dirty="0" smtClean="0">
                          <a:latin typeface="Franklin Gothic Book" panose="020B0503020102020204" pitchFamily="34" charset="0"/>
                        </a:rPr>
                        <a:t>Evidence</a:t>
                      </a:r>
                      <a:endParaRPr lang="en-CA" sz="1400" b="1" noProof="0" dirty="0">
                        <a:latin typeface="Franklin Gothic Book" panose="020B0503020102020204" pitchFamily="34" charset="0"/>
                      </a:endParaRPr>
                    </a:p>
                  </a:txBody>
                  <a:tcPr>
                    <a:lnB w="12700" cap="flat" cmpd="sng" algn="ctr">
                      <a:solidFill>
                        <a:schemeClr val="tx1"/>
                      </a:solidFill>
                      <a:prstDash val="solid"/>
                      <a:round/>
                      <a:headEnd type="none" w="med" len="med"/>
                      <a:tailEnd type="none" w="med" len="med"/>
                    </a:lnB>
                  </a:tcPr>
                </a:tc>
                <a:tc>
                  <a:txBody>
                    <a:bodyPr/>
                    <a:lstStyle/>
                    <a:p>
                      <a:r>
                        <a:rPr lang="en-CA" sz="1400" b="1" noProof="0" dirty="0" smtClean="0">
                          <a:latin typeface="Franklin Gothic Book" panose="020B0503020102020204" pitchFamily="34" charset="0"/>
                        </a:rPr>
                        <a:t>Information it may provide</a:t>
                      </a:r>
                      <a:endParaRPr lang="en-CA" sz="1400" b="1" noProof="0" dirty="0">
                        <a:latin typeface="Franklin Gothic Book" panose="020B0503020102020204" pitchFamily="34" charset="0"/>
                      </a:endParaRPr>
                    </a:p>
                  </a:txBody>
                  <a:tcPr>
                    <a:lnB w="12700" cap="flat" cmpd="sng" algn="ctr">
                      <a:solidFill>
                        <a:schemeClr val="tx1"/>
                      </a:solidFill>
                      <a:prstDash val="solid"/>
                      <a:round/>
                      <a:headEnd type="none" w="med" len="med"/>
                      <a:tailEnd type="none" w="med" len="med"/>
                    </a:lnB>
                  </a:tcPr>
                </a:tc>
              </a:tr>
              <a:tr h="1339508">
                <a:tc>
                  <a:txBody>
                    <a:bodyPr/>
                    <a:lstStyle/>
                    <a:p>
                      <a:pPr marL="230188" marR="0" lvl="0" indent="-230188"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noProof="0" dirty="0" smtClean="0">
                          <a:ln>
                            <a:noFill/>
                          </a:ln>
                          <a:solidFill>
                            <a:schemeClr val="tx1"/>
                          </a:solidFill>
                          <a:effectLst/>
                          <a:latin typeface="Franklin Gothic Book" panose="020B0503020102020204" pitchFamily="34" charset="0"/>
                          <a:ea typeface="ヒラギノ角ゴ Pro W3" pitchFamily="84" charset="-128"/>
                          <a:cs typeface="Times New Roman" pitchFamily="18" charset="0"/>
                        </a:rPr>
                        <a:t>Objects </a:t>
                      </a:r>
                      <a:endParaRPr kumimoji="0" lang="en-CA" sz="1200" b="0" i="0" u="none" strike="noStrike" cap="none" normalizeH="0" baseline="0" noProof="0" dirty="0" smtClean="0">
                        <a:ln>
                          <a:noFill/>
                        </a:ln>
                        <a:solidFill>
                          <a:schemeClr val="tx1"/>
                        </a:solidFill>
                        <a:effectLst/>
                        <a:latin typeface="Franklin Gothic Book" panose="020B0503020102020204" pitchFamily="34" charset="0"/>
                        <a:ea typeface="ヒラギノ角ゴ Pro W3" pitchFamily="84" charset="-128"/>
                        <a:cs typeface="Times New Roman" pitchFamily="18" charset="0"/>
                      </a:endParaRPr>
                    </a:p>
                    <a:p>
                      <a:pPr marL="230188" marR="0" lvl="0" indent="-230188" algn="l" defTabSz="914400" rtl="0" eaLnBrk="1" fontAlgn="base" latinLnBrk="0" hangingPunct="1">
                        <a:lnSpc>
                          <a:spcPct val="100000"/>
                        </a:lnSpc>
                        <a:spcBef>
                          <a:spcPct val="20000"/>
                        </a:spcBef>
                        <a:spcAft>
                          <a:spcPct val="0"/>
                        </a:spcAft>
                        <a:buClrTx/>
                        <a:buSzTx/>
                        <a:buFontTx/>
                        <a:buChar char="•"/>
                        <a:tabLst/>
                      </a:pPr>
                      <a:r>
                        <a:rPr kumimoji="0" lang="en-CA" sz="1200" b="0" i="0" u="none" strike="noStrike" cap="none" normalizeH="0" baseline="0" noProof="0" dirty="0" smtClean="0">
                          <a:ln>
                            <a:noFill/>
                          </a:ln>
                          <a:solidFill>
                            <a:schemeClr val="tx1"/>
                          </a:solidFill>
                          <a:effectLst/>
                          <a:latin typeface="Franklin Gothic Book" panose="020B0503020102020204" pitchFamily="34" charset="0"/>
                          <a:ea typeface="ヒラギノ角ゴ Pro W3" pitchFamily="84" charset="-128"/>
                          <a:cs typeface="Times New Roman" pitchFamily="18" charset="0"/>
                        </a:rPr>
                        <a:t>Tools, equipment and materials (including damaged PPE)</a:t>
                      </a:r>
                    </a:p>
                    <a:p>
                      <a:pPr marL="230188" marR="0" lvl="0" indent="-230188" algn="l" defTabSz="914400" rtl="0" eaLnBrk="1" fontAlgn="base" latinLnBrk="0" hangingPunct="1">
                        <a:lnSpc>
                          <a:spcPct val="100000"/>
                        </a:lnSpc>
                        <a:spcBef>
                          <a:spcPct val="20000"/>
                        </a:spcBef>
                        <a:spcAft>
                          <a:spcPct val="0"/>
                        </a:spcAft>
                        <a:buClrTx/>
                        <a:buSzTx/>
                        <a:buFontTx/>
                        <a:buChar char="•"/>
                        <a:tabLst/>
                      </a:pPr>
                      <a:r>
                        <a:rPr kumimoji="0" lang="en-CA" sz="1200" b="0" i="0" u="none" strike="noStrike" cap="none" normalizeH="0" baseline="0" noProof="0" dirty="0" smtClean="0">
                          <a:ln>
                            <a:noFill/>
                          </a:ln>
                          <a:solidFill>
                            <a:schemeClr val="tx1"/>
                          </a:solidFill>
                          <a:effectLst/>
                          <a:latin typeface="Franklin Gothic Book" panose="020B0503020102020204" pitchFamily="34" charset="0"/>
                          <a:ea typeface="ヒラギノ角ゴ Pro W3" pitchFamily="84" charset="-128"/>
                          <a:cs typeface="Times New Roman" pitchFamily="18" charset="0"/>
                        </a:rPr>
                        <a:t>Hardware, facilities and debris</a:t>
                      </a:r>
                    </a:p>
                    <a:p>
                      <a:pPr marL="230188" marR="0" lvl="0" indent="-230188" algn="l" defTabSz="914400" rtl="0" eaLnBrk="1" fontAlgn="base" latinLnBrk="0" hangingPunct="1">
                        <a:lnSpc>
                          <a:spcPct val="100000"/>
                        </a:lnSpc>
                        <a:spcBef>
                          <a:spcPct val="20000"/>
                        </a:spcBef>
                        <a:spcAft>
                          <a:spcPct val="0"/>
                        </a:spcAft>
                        <a:buClrTx/>
                        <a:buSzTx/>
                        <a:buFontTx/>
                        <a:buChar char="•"/>
                        <a:tabLst/>
                      </a:pPr>
                      <a:r>
                        <a:rPr kumimoji="0" lang="en-CA" sz="1200" b="0" i="0" u="none" strike="noStrike" cap="none" normalizeH="0" baseline="0" noProof="0" dirty="0" smtClean="0">
                          <a:ln>
                            <a:noFill/>
                          </a:ln>
                          <a:solidFill>
                            <a:schemeClr val="tx1"/>
                          </a:solidFill>
                          <a:effectLst/>
                          <a:latin typeface="Franklin Gothic Book" panose="020B0503020102020204" pitchFamily="34" charset="0"/>
                          <a:ea typeface="ヒラギノ角ゴ Pro W3" pitchFamily="84" charset="-128"/>
                          <a:cs typeface="Times New Roman" pitchFamily="18" charset="0"/>
                        </a:rPr>
                        <a:t>Skid marks, patterns and other properties of items associated with the incident</a:t>
                      </a:r>
                      <a:endParaRPr lang="en-CA" sz="1200" noProof="0" dirty="0">
                        <a:latin typeface="Franklin Gothic Book" panose="020B050302010202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30188" marR="0" lvl="0" indent="-230188" algn="l" defTabSz="914400" rtl="0" eaLnBrk="1" fontAlgn="base" latinLnBrk="0" hangingPunct="1">
                        <a:lnSpc>
                          <a:spcPct val="100000"/>
                        </a:lnSpc>
                        <a:spcBef>
                          <a:spcPct val="20000"/>
                        </a:spcBef>
                        <a:spcAft>
                          <a:spcPct val="0"/>
                        </a:spcAft>
                        <a:buClrTx/>
                        <a:buSzTx/>
                        <a:buFontTx/>
                        <a:buChar char="•"/>
                        <a:tabLst/>
                      </a:pPr>
                      <a:r>
                        <a:rPr kumimoji="0" lang="en-CA" sz="1200" b="0" i="0" u="none" strike="noStrike" cap="none" normalizeH="0" baseline="0" noProof="0" dirty="0" smtClean="0">
                          <a:ln>
                            <a:noFill/>
                          </a:ln>
                          <a:solidFill>
                            <a:schemeClr val="tx1"/>
                          </a:solidFill>
                          <a:effectLst/>
                          <a:latin typeface="Franklin Gothic Book" panose="020B0503020102020204" pitchFamily="34" charset="0"/>
                          <a:ea typeface="ヒラギノ角ゴ Pro W3" pitchFamily="84" charset="-128"/>
                          <a:cs typeface="Times New Roman" pitchFamily="18" charset="0"/>
                        </a:rPr>
                        <a:t>What went wrong and why </a:t>
                      </a:r>
                    </a:p>
                    <a:p>
                      <a:pPr marL="230188" marR="0" lvl="0" indent="-230188" algn="l" defTabSz="914400" rtl="0" eaLnBrk="1" fontAlgn="base" latinLnBrk="0" hangingPunct="1">
                        <a:lnSpc>
                          <a:spcPct val="100000"/>
                        </a:lnSpc>
                        <a:spcBef>
                          <a:spcPct val="20000"/>
                        </a:spcBef>
                        <a:spcAft>
                          <a:spcPct val="0"/>
                        </a:spcAft>
                        <a:buClrTx/>
                        <a:buSzTx/>
                        <a:buFontTx/>
                        <a:buChar char="•"/>
                        <a:tabLst/>
                      </a:pPr>
                      <a:r>
                        <a:rPr kumimoji="0" lang="en-CA" sz="1200" b="0" i="0" u="none" strike="noStrike" cap="none" normalizeH="0" baseline="0" noProof="0" dirty="0" smtClean="0">
                          <a:ln>
                            <a:noFill/>
                          </a:ln>
                          <a:solidFill>
                            <a:schemeClr val="tx1"/>
                          </a:solidFill>
                          <a:effectLst/>
                          <a:latin typeface="Franklin Gothic Book" panose="020B0503020102020204" pitchFamily="34" charset="0"/>
                          <a:ea typeface="ヒラギノ角ゴ Pro W3" pitchFamily="84" charset="-128"/>
                          <a:cs typeface="Times New Roman" pitchFamily="18" charset="0"/>
                        </a:rPr>
                        <a:t>What happened before, during and after the incident</a:t>
                      </a:r>
                      <a:r>
                        <a:rPr kumimoji="0" lang="en-CA" sz="1200" b="0" i="0" u="none" strike="noStrike" cap="none" normalizeH="0" baseline="0" noProof="0" dirty="0" smtClean="0">
                          <a:ln>
                            <a:noFill/>
                          </a:ln>
                          <a:solidFill>
                            <a:schemeClr val="tx1"/>
                          </a:solidFill>
                          <a:effectLst/>
                          <a:latin typeface="Franklin Gothic Book" panose="020B0503020102020204" pitchFamily="34" charset="0"/>
                          <a:ea typeface="ヒラギノ角ゴ Pro W3" pitchFamily="84" charset="-128"/>
                        </a:rPr>
                        <a:t> </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1401">
                <a:tc>
                  <a:txBody>
                    <a:bodyPr/>
                    <a:lstStyle/>
                    <a:p>
                      <a:pPr marL="230188" marR="0" lvl="0" indent="-230188"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noProof="0" dirty="0" smtClean="0">
                          <a:ln>
                            <a:noFill/>
                          </a:ln>
                          <a:solidFill>
                            <a:schemeClr val="tx1"/>
                          </a:solidFill>
                          <a:effectLst/>
                          <a:latin typeface="Franklin Gothic Book" panose="020B0503020102020204" pitchFamily="34" charset="0"/>
                          <a:ea typeface="ヒラギノ角ゴ Pro W3" pitchFamily="84" charset="-128"/>
                          <a:cs typeface="Times New Roman" pitchFamily="18" charset="0"/>
                        </a:rPr>
                        <a:t>Chemicals</a:t>
                      </a:r>
                    </a:p>
                    <a:p>
                      <a:pPr marL="230188" marR="0" lvl="0" indent="-230188" algn="l" defTabSz="914400" rtl="0" eaLnBrk="1" fontAlgn="base" latinLnBrk="0" hangingPunct="1">
                        <a:lnSpc>
                          <a:spcPct val="100000"/>
                        </a:lnSpc>
                        <a:spcBef>
                          <a:spcPct val="20000"/>
                        </a:spcBef>
                        <a:spcAft>
                          <a:spcPct val="0"/>
                        </a:spcAft>
                        <a:buClrTx/>
                        <a:buSzTx/>
                        <a:buFontTx/>
                        <a:buChar char="•"/>
                        <a:tabLst/>
                      </a:pPr>
                      <a:r>
                        <a:rPr kumimoji="0" lang="en-CA" sz="1200" b="0" i="0" u="none" strike="noStrike" cap="none" normalizeH="0" baseline="0" noProof="0" dirty="0" smtClean="0">
                          <a:ln>
                            <a:noFill/>
                          </a:ln>
                          <a:solidFill>
                            <a:schemeClr val="tx1"/>
                          </a:solidFill>
                          <a:effectLst/>
                          <a:latin typeface="Franklin Gothic Book" panose="020B0503020102020204" pitchFamily="34" charset="0"/>
                          <a:ea typeface="ヒラギノ角ゴ Pro W3" pitchFamily="84" charset="-128"/>
                          <a:cs typeface="Times New Roman" pitchFamily="18" charset="0"/>
                        </a:rPr>
                        <a:t>Hydraulic fluids and liquids </a:t>
                      </a:r>
                    </a:p>
                    <a:p>
                      <a:pPr marL="230188" marR="0" lvl="0" indent="-230188" algn="l" defTabSz="914400" rtl="0" eaLnBrk="1" fontAlgn="base" latinLnBrk="0" hangingPunct="1">
                        <a:lnSpc>
                          <a:spcPct val="100000"/>
                        </a:lnSpc>
                        <a:spcBef>
                          <a:spcPct val="20000"/>
                        </a:spcBef>
                        <a:spcAft>
                          <a:spcPct val="0"/>
                        </a:spcAft>
                        <a:buClrTx/>
                        <a:buSzTx/>
                        <a:buFontTx/>
                        <a:buChar char="•"/>
                        <a:tabLst/>
                      </a:pPr>
                      <a:r>
                        <a:rPr kumimoji="0" lang="en-CA" sz="1200" b="0" i="0" u="none" strike="noStrike" cap="none" normalizeH="0" baseline="0" noProof="0" dirty="0" smtClean="0">
                          <a:ln>
                            <a:noFill/>
                          </a:ln>
                          <a:solidFill>
                            <a:schemeClr val="tx1"/>
                          </a:solidFill>
                          <a:effectLst/>
                          <a:latin typeface="Franklin Gothic Book" panose="020B0503020102020204" pitchFamily="34" charset="0"/>
                          <a:ea typeface="ヒラギノ角ゴ Pro W3" pitchFamily="84" charset="-128"/>
                          <a:cs typeface="Times New Roman" pitchFamily="18" charset="0"/>
                        </a:rPr>
                        <a:t>Noxious gasses, smoke and fumes </a:t>
                      </a:r>
                    </a:p>
                    <a:p>
                      <a:pPr marL="230188" marR="0" lvl="0" indent="-230188" algn="l" defTabSz="914400" rtl="0" eaLnBrk="1" fontAlgn="base" latinLnBrk="0" hangingPunct="1">
                        <a:lnSpc>
                          <a:spcPct val="100000"/>
                        </a:lnSpc>
                        <a:spcBef>
                          <a:spcPct val="20000"/>
                        </a:spcBef>
                        <a:spcAft>
                          <a:spcPct val="0"/>
                        </a:spcAft>
                        <a:buClrTx/>
                        <a:buSzTx/>
                        <a:buFontTx/>
                        <a:buChar char="•"/>
                        <a:tabLst/>
                      </a:pPr>
                      <a:r>
                        <a:rPr kumimoji="0" lang="en-CA" sz="1200" b="0" i="0" u="none" strike="noStrike" cap="none" normalizeH="0" baseline="0" noProof="0" dirty="0" smtClean="0">
                          <a:ln>
                            <a:noFill/>
                          </a:ln>
                          <a:solidFill>
                            <a:schemeClr val="tx1"/>
                          </a:solidFill>
                          <a:effectLst/>
                          <a:latin typeface="Franklin Gothic Book" panose="020B0503020102020204" pitchFamily="34" charset="0"/>
                          <a:ea typeface="ヒラギノ角ゴ Pro W3" pitchFamily="84" charset="-128"/>
                          <a:cs typeface="Times New Roman" pitchFamily="18" charset="0"/>
                        </a:rPr>
                        <a:t>Solids (e.g., pellets, dusts, powders, etc.) </a:t>
                      </a:r>
                    </a:p>
                    <a:p>
                      <a:pPr marL="230188" marR="0" lvl="0" indent="-230188" algn="l" defTabSz="914400" rtl="0" eaLnBrk="1" fontAlgn="base" latinLnBrk="0" hangingPunct="1">
                        <a:lnSpc>
                          <a:spcPct val="100000"/>
                        </a:lnSpc>
                        <a:spcBef>
                          <a:spcPct val="20000"/>
                        </a:spcBef>
                        <a:spcAft>
                          <a:spcPct val="0"/>
                        </a:spcAft>
                        <a:buClrTx/>
                        <a:buSzTx/>
                        <a:buFontTx/>
                        <a:buChar char="•"/>
                        <a:tabLst/>
                      </a:pPr>
                      <a:r>
                        <a:rPr kumimoji="0" lang="en-CA" sz="1200" b="0" i="0" u="none" strike="noStrike" cap="none" normalizeH="0" baseline="0" noProof="0" dirty="0" smtClean="0">
                          <a:ln>
                            <a:noFill/>
                          </a:ln>
                          <a:solidFill>
                            <a:schemeClr val="tx1"/>
                          </a:solidFill>
                          <a:effectLst/>
                          <a:latin typeface="Franklin Gothic Book" panose="020B0503020102020204" pitchFamily="34" charset="0"/>
                          <a:ea typeface="ヒラギノ角ゴ Pro W3" pitchFamily="84" charset="-128"/>
                          <a:cs typeface="Times New Roman" pitchFamily="18" charset="0"/>
                        </a:rPr>
                        <a:t>Containers of chemical substances</a:t>
                      </a:r>
                      <a:endParaRPr kumimoji="0" lang="en-CA" sz="1200" b="0" i="0" u="none" strike="noStrike" cap="none" normalizeH="0" baseline="0" noProof="0" dirty="0" smtClean="0">
                        <a:ln>
                          <a:noFill/>
                        </a:ln>
                        <a:solidFill>
                          <a:schemeClr val="tx1"/>
                        </a:solidFill>
                        <a:effectLst/>
                        <a:latin typeface="Franklin Gothic Book" panose="020B0503020102020204" pitchFamily="34" charset="0"/>
                        <a:ea typeface="ヒラギノ角ゴ Pro W3" pitchFamily="84"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30188" marR="0" lvl="0" indent="-230188" algn="l" defTabSz="914400" rtl="0" eaLnBrk="1" fontAlgn="base" latinLnBrk="0" hangingPunct="1">
                        <a:lnSpc>
                          <a:spcPct val="100000"/>
                        </a:lnSpc>
                        <a:spcBef>
                          <a:spcPct val="20000"/>
                        </a:spcBef>
                        <a:spcAft>
                          <a:spcPct val="0"/>
                        </a:spcAft>
                        <a:buClrTx/>
                        <a:buSzTx/>
                        <a:buFontTx/>
                        <a:buChar char="•"/>
                        <a:tabLst/>
                      </a:pPr>
                      <a:r>
                        <a:rPr kumimoji="0" lang="en-CA" sz="1200" b="0" i="0" u="none" strike="noStrike" cap="none" normalizeH="0" baseline="0" noProof="0" dirty="0" smtClean="0">
                          <a:ln>
                            <a:noFill/>
                          </a:ln>
                          <a:solidFill>
                            <a:schemeClr val="tx1"/>
                          </a:solidFill>
                          <a:effectLst/>
                          <a:latin typeface="Franklin Gothic Book" panose="020B0503020102020204" pitchFamily="34" charset="0"/>
                          <a:ea typeface="ヒラギノ角ゴ Pro W3" pitchFamily="84" charset="-128"/>
                          <a:cs typeface="Times New Roman" pitchFamily="18" charset="0"/>
                        </a:rPr>
                        <a:t>Hydraulic fluids and liquids can tell you about operability of machinery, mobile equipment and vehicles</a:t>
                      </a:r>
                    </a:p>
                    <a:p>
                      <a:pPr marL="230188" marR="0" lvl="0" indent="-230188" algn="l" defTabSz="914400" rtl="0" eaLnBrk="1" fontAlgn="base" latinLnBrk="0" hangingPunct="1">
                        <a:lnSpc>
                          <a:spcPct val="100000"/>
                        </a:lnSpc>
                        <a:spcBef>
                          <a:spcPct val="20000"/>
                        </a:spcBef>
                        <a:spcAft>
                          <a:spcPct val="0"/>
                        </a:spcAft>
                        <a:buClrTx/>
                        <a:buSzTx/>
                        <a:buFontTx/>
                        <a:buChar char="•"/>
                        <a:tabLst/>
                      </a:pPr>
                      <a:r>
                        <a:rPr kumimoji="0" lang="en-CA" sz="1200" b="0" i="0" u="none" strike="noStrike" cap="none" normalizeH="0" baseline="0" noProof="0" dirty="0" smtClean="0">
                          <a:ln>
                            <a:noFill/>
                          </a:ln>
                          <a:solidFill>
                            <a:schemeClr val="tx1"/>
                          </a:solidFill>
                          <a:effectLst/>
                          <a:latin typeface="Franklin Gothic Book" panose="020B0503020102020204" pitchFamily="34" charset="0"/>
                          <a:ea typeface="ヒラギノ角ゴ Pro W3" pitchFamily="84" charset="-128"/>
                          <a:cs typeface="Times New Roman" pitchFamily="18" charset="0"/>
                        </a:rPr>
                        <a:t>Noxious gasses, smoke and fumes can tell you about hazards in the work area, work practices, adequacy of engineering controls, etc.</a:t>
                      </a:r>
                      <a:endParaRPr kumimoji="0" lang="en-CA" sz="1200" b="0" i="0" u="none" strike="noStrike" cap="none" normalizeH="0" baseline="0" noProof="0" dirty="0" smtClean="0">
                        <a:ln>
                          <a:noFill/>
                        </a:ln>
                        <a:solidFill>
                          <a:schemeClr val="tx1"/>
                        </a:solidFill>
                        <a:effectLst/>
                        <a:latin typeface="Franklin Gothic Book" panose="020B0503020102020204" pitchFamily="34" charset="0"/>
                        <a:ea typeface="ヒラギノ角ゴ Pro W3" pitchFamily="84"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6007">
                <a:tc>
                  <a:txBody>
                    <a:bodyPr/>
                    <a:lstStyle/>
                    <a:p>
                      <a:pPr marL="230188" marR="0" lvl="0" indent="-230188"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noProof="0" dirty="0" smtClean="0">
                          <a:ln>
                            <a:noFill/>
                          </a:ln>
                          <a:solidFill>
                            <a:schemeClr val="tx1"/>
                          </a:solidFill>
                          <a:effectLst/>
                          <a:latin typeface="Franklin Gothic Book" panose="020B0503020102020204" pitchFamily="34" charset="0"/>
                          <a:ea typeface="ヒラギノ角ゴ Pro W3" pitchFamily="84" charset="-128"/>
                          <a:cs typeface="Times New Roman" pitchFamily="18" charset="0"/>
                        </a:rPr>
                        <a:t>Biological substances</a:t>
                      </a:r>
                      <a:endParaRPr kumimoji="0" lang="en-CA" sz="1200" b="0" i="0" u="none" strike="noStrike" cap="none" normalizeH="0" baseline="0" noProof="0" dirty="0" smtClean="0">
                        <a:ln>
                          <a:noFill/>
                        </a:ln>
                        <a:solidFill>
                          <a:schemeClr val="tx1"/>
                        </a:solidFill>
                        <a:effectLst/>
                        <a:latin typeface="Franklin Gothic Book" panose="020B0503020102020204" pitchFamily="34" charset="0"/>
                        <a:ea typeface="ヒラギノ角ゴ Pro W3" pitchFamily="84" charset="-128"/>
                        <a:cs typeface="Times New Roman" pitchFamily="18" charset="0"/>
                      </a:endParaRPr>
                    </a:p>
                    <a:p>
                      <a:pPr marL="230188" marR="0" lvl="0" indent="-230188" algn="l" defTabSz="914400" rtl="0" eaLnBrk="1" fontAlgn="base" latinLnBrk="0" hangingPunct="1">
                        <a:lnSpc>
                          <a:spcPct val="100000"/>
                        </a:lnSpc>
                        <a:spcBef>
                          <a:spcPct val="20000"/>
                        </a:spcBef>
                        <a:spcAft>
                          <a:spcPct val="0"/>
                        </a:spcAft>
                        <a:buClrTx/>
                        <a:buSzTx/>
                        <a:buFontTx/>
                        <a:buChar char="•"/>
                        <a:tabLst/>
                      </a:pPr>
                      <a:r>
                        <a:rPr kumimoji="0" lang="en-CA" sz="1200" b="0" i="0" u="none" strike="noStrike" cap="none" normalizeH="0" baseline="0" noProof="0" dirty="0" smtClean="0">
                          <a:ln>
                            <a:noFill/>
                          </a:ln>
                          <a:solidFill>
                            <a:schemeClr val="tx1"/>
                          </a:solidFill>
                          <a:effectLst/>
                          <a:latin typeface="Franklin Gothic Book" panose="020B0503020102020204" pitchFamily="34" charset="0"/>
                          <a:ea typeface="ヒラギノ角ゴ Pro W3" pitchFamily="84" charset="-128"/>
                          <a:cs typeface="Times New Roman" pitchFamily="18" charset="0"/>
                        </a:rPr>
                        <a:t>Blood, body fluids, etc.</a:t>
                      </a:r>
                    </a:p>
                    <a:p>
                      <a:pPr marL="230188" marR="0" lvl="0" indent="-230188" algn="l" defTabSz="914400" rtl="0" eaLnBrk="1" fontAlgn="base" latinLnBrk="0" hangingPunct="1">
                        <a:lnSpc>
                          <a:spcPct val="100000"/>
                        </a:lnSpc>
                        <a:spcBef>
                          <a:spcPct val="20000"/>
                        </a:spcBef>
                        <a:spcAft>
                          <a:spcPct val="0"/>
                        </a:spcAft>
                        <a:buClrTx/>
                        <a:buSzTx/>
                        <a:buFontTx/>
                        <a:buChar char="•"/>
                        <a:tabLst/>
                      </a:pPr>
                      <a:r>
                        <a:rPr kumimoji="0" lang="en-CA" sz="1200" b="0" i="0" u="none" strike="noStrike" cap="none" normalizeH="0" baseline="0" noProof="0" dirty="0" smtClean="0">
                          <a:ln>
                            <a:noFill/>
                          </a:ln>
                          <a:solidFill>
                            <a:schemeClr val="tx1"/>
                          </a:solidFill>
                          <a:effectLst/>
                          <a:latin typeface="Franklin Gothic Book" panose="020B0503020102020204" pitchFamily="34" charset="0"/>
                          <a:ea typeface="ヒラギノ角ゴ Pro W3" pitchFamily="84" charset="-128"/>
                          <a:cs typeface="Times New Roman" pitchFamily="18" charset="0"/>
                        </a:rPr>
                        <a:t>Potentially contaminated food and drink</a:t>
                      </a:r>
                    </a:p>
                    <a:p>
                      <a:pPr marL="230188" marR="0" lvl="0" indent="-230188" algn="l" defTabSz="914400" rtl="0" eaLnBrk="1" fontAlgn="base" latinLnBrk="0" hangingPunct="1">
                        <a:lnSpc>
                          <a:spcPct val="100000"/>
                        </a:lnSpc>
                        <a:spcBef>
                          <a:spcPct val="20000"/>
                        </a:spcBef>
                        <a:spcAft>
                          <a:spcPct val="0"/>
                        </a:spcAft>
                        <a:buClrTx/>
                        <a:buSzTx/>
                        <a:buFontTx/>
                        <a:buChar char="•"/>
                        <a:tabLst/>
                      </a:pPr>
                      <a:r>
                        <a:rPr kumimoji="0" lang="en-CA" sz="1200" b="0" i="0" u="none" strike="noStrike" cap="none" normalizeH="0" baseline="0" noProof="0" dirty="0" smtClean="0">
                          <a:ln>
                            <a:noFill/>
                          </a:ln>
                          <a:solidFill>
                            <a:schemeClr val="tx1"/>
                          </a:solidFill>
                          <a:effectLst/>
                          <a:latin typeface="Franklin Gothic Book" panose="020B0503020102020204" pitchFamily="34" charset="0"/>
                          <a:ea typeface="ヒラギノ角ゴ Pro W3" pitchFamily="84" charset="-128"/>
                          <a:cs typeface="Times New Roman" pitchFamily="18" charset="0"/>
                        </a:rPr>
                        <a:t>Plants, spores and pollens </a:t>
                      </a:r>
                    </a:p>
                    <a:p>
                      <a:pPr marL="230188" marR="0" lvl="0" indent="-230188" algn="l" defTabSz="914400" rtl="0" eaLnBrk="1" fontAlgn="base" latinLnBrk="0" hangingPunct="1">
                        <a:lnSpc>
                          <a:spcPct val="100000"/>
                        </a:lnSpc>
                        <a:spcBef>
                          <a:spcPct val="20000"/>
                        </a:spcBef>
                        <a:spcAft>
                          <a:spcPct val="0"/>
                        </a:spcAft>
                        <a:buClrTx/>
                        <a:buSzTx/>
                        <a:buFontTx/>
                        <a:buChar char="•"/>
                        <a:tabLst/>
                      </a:pPr>
                      <a:r>
                        <a:rPr kumimoji="0" lang="en-CA" sz="1200" b="0" i="0" u="none" strike="noStrike" cap="none" normalizeH="0" baseline="0" noProof="0" dirty="0" smtClean="0">
                          <a:ln>
                            <a:noFill/>
                          </a:ln>
                          <a:solidFill>
                            <a:schemeClr val="tx1"/>
                          </a:solidFill>
                          <a:effectLst/>
                          <a:latin typeface="Franklin Gothic Book" panose="020B0503020102020204" pitchFamily="34" charset="0"/>
                          <a:ea typeface="ヒラギノ角ゴ Pro W3" pitchFamily="84" charset="-128"/>
                          <a:cs typeface="Times New Roman" pitchFamily="18" charset="0"/>
                        </a:rPr>
                        <a:t>Insects and other animals</a:t>
                      </a:r>
                      <a:r>
                        <a:rPr kumimoji="0" lang="en-CA" sz="1200" b="0" i="0" u="none" strike="noStrike" cap="none" normalizeH="0" baseline="0" noProof="0" dirty="0" smtClean="0">
                          <a:ln>
                            <a:noFill/>
                          </a:ln>
                          <a:solidFill>
                            <a:schemeClr val="tx1"/>
                          </a:solidFill>
                          <a:effectLst/>
                          <a:latin typeface="Franklin Gothic Book" panose="020B0503020102020204" pitchFamily="34" charset="0"/>
                          <a:ea typeface="ヒラギノ角ゴ Pro W3" pitchFamily="84" charset="-128"/>
                        </a:rPr>
                        <a:t> </a:t>
                      </a: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230188" marR="0" lvl="0" indent="-230188" algn="l" defTabSz="914400" rtl="0" eaLnBrk="1" fontAlgn="base" latinLnBrk="0" hangingPunct="1">
                        <a:lnSpc>
                          <a:spcPct val="100000"/>
                        </a:lnSpc>
                        <a:spcBef>
                          <a:spcPct val="20000"/>
                        </a:spcBef>
                        <a:spcAft>
                          <a:spcPct val="0"/>
                        </a:spcAft>
                        <a:buClrTx/>
                        <a:buSzTx/>
                        <a:buFontTx/>
                        <a:buChar char="•"/>
                        <a:tabLst/>
                      </a:pPr>
                      <a:r>
                        <a:rPr kumimoji="0" lang="en-CA" sz="1200" b="0" i="0" u="none" strike="noStrike" cap="none" normalizeH="0" baseline="0" noProof="0" dirty="0" smtClean="0">
                          <a:ln>
                            <a:noFill/>
                          </a:ln>
                          <a:solidFill>
                            <a:schemeClr val="tx1"/>
                          </a:solidFill>
                          <a:effectLst/>
                          <a:latin typeface="Franklin Gothic Book" panose="020B0503020102020204" pitchFamily="34" charset="0"/>
                          <a:ea typeface="ヒラギノ角ゴ Pro W3" pitchFamily="84" charset="-128"/>
                          <a:cs typeface="Times New Roman" pitchFamily="18" charset="0"/>
                        </a:rPr>
                        <a:t>What caused harm</a:t>
                      </a:r>
                    </a:p>
                    <a:p>
                      <a:pPr marL="230188" marR="0" lvl="0" indent="-230188" algn="l" defTabSz="914400" rtl="0" eaLnBrk="1" fontAlgn="base" latinLnBrk="0" hangingPunct="1">
                        <a:lnSpc>
                          <a:spcPct val="100000"/>
                        </a:lnSpc>
                        <a:spcBef>
                          <a:spcPct val="20000"/>
                        </a:spcBef>
                        <a:spcAft>
                          <a:spcPct val="0"/>
                        </a:spcAft>
                        <a:buClrTx/>
                        <a:buSzTx/>
                        <a:buFontTx/>
                        <a:buChar char="•"/>
                        <a:tabLst/>
                      </a:pPr>
                      <a:r>
                        <a:rPr kumimoji="0" lang="en-CA" sz="1200" b="0" i="0" u="none" strike="noStrike" cap="none" normalizeH="0" baseline="0" noProof="0" dirty="0" smtClean="0">
                          <a:ln>
                            <a:noFill/>
                          </a:ln>
                          <a:solidFill>
                            <a:schemeClr val="tx1"/>
                          </a:solidFill>
                          <a:effectLst/>
                          <a:latin typeface="Franklin Gothic Book" panose="020B0503020102020204" pitchFamily="34" charset="0"/>
                          <a:ea typeface="ヒラギノ角ゴ Pro W3" pitchFamily="84" charset="-128"/>
                          <a:cs typeface="Times New Roman" pitchFamily="18" charset="0"/>
                        </a:rPr>
                        <a:t>How injury occurred</a:t>
                      </a:r>
                      <a:endParaRPr kumimoji="0" lang="en-CA" sz="1200" b="0" i="0" u="none" strike="noStrike" cap="none" normalizeH="0" baseline="0" noProof="0" dirty="0" smtClean="0">
                        <a:ln>
                          <a:noFill/>
                        </a:ln>
                        <a:solidFill>
                          <a:schemeClr val="tx1"/>
                        </a:solidFill>
                        <a:effectLst/>
                        <a:latin typeface="Franklin Gothic Book" panose="020B0503020102020204" pitchFamily="34" charset="0"/>
                        <a:ea typeface="ヒラギノ角ゴ Pro W3" pitchFamily="84" charset="-128"/>
                      </a:endParaRP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00625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Specific physical evidence</a:t>
            </a:r>
            <a:endParaRPr lang="en-CA" dirty="0"/>
          </a:p>
        </p:txBody>
      </p:sp>
      <p:sp>
        <p:nvSpPr>
          <p:cNvPr id="3" name="Text Placeholder 2"/>
          <p:cNvSpPr>
            <a:spLocks noGrp="1"/>
          </p:cNvSpPr>
          <p:nvPr>
            <p:ph type="body" sz="quarter" idx="10"/>
          </p:nvPr>
        </p:nvSpPr>
        <p:spPr/>
        <p:txBody>
          <a:bodyPr/>
          <a:lstStyle/>
          <a:p>
            <a:r>
              <a:rPr lang="en-CA" dirty="0" smtClean="0"/>
              <a:t>Check equipment, tools and machinery for sign of breakage, poor maintenance, etc.</a:t>
            </a:r>
          </a:p>
          <a:p>
            <a:r>
              <a:rPr lang="en-CA" dirty="0" smtClean="0"/>
              <a:t>Check operating controls and safety devices to see if they were working properly</a:t>
            </a:r>
          </a:p>
          <a:p>
            <a:r>
              <a:rPr lang="en-CA" dirty="0" smtClean="0"/>
              <a:t>Check damage and wear patterns, skid marks, direction of debris, etc., for information on what happened during the incident</a:t>
            </a:r>
            <a:endParaRPr lang="en-CA" dirty="0"/>
          </a:p>
        </p:txBody>
      </p:sp>
    </p:spTree>
    <p:extLst>
      <p:ext uri="{BB962C8B-B14F-4D97-AF65-F5344CB8AC3E}">
        <p14:creationId xmlns:p14="http://schemas.microsoft.com/office/powerpoint/2010/main" val="28479262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Physical evidence samples</a:t>
            </a:r>
            <a:endParaRPr lang="en-CA" dirty="0"/>
          </a:p>
        </p:txBody>
      </p:sp>
      <p:sp>
        <p:nvSpPr>
          <p:cNvPr id="3" name="Text Placeholder 2"/>
          <p:cNvSpPr>
            <a:spLocks noGrp="1"/>
          </p:cNvSpPr>
          <p:nvPr>
            <p:ph type="body" sz="quarter" idx="10"/>
          </p:nvPr>
        </p:nvSpPr>
        <p:spPr/>
        <p:txBody>
          <a:bodyPr/>
          <a:lstStyle/>
          <a:p>
            <a:r>
              <a:rPr lang="en-CA" dirty="0" smtClean="0"/>
              <a:t>Samples can indicate:</a:t>
            </a:r>
          </a:p>
          <a:p>
            <a:pPr lvl="1"/>
            <a:r>
              <a:rPr lang="en-CA" dirty="0" smtClean="0"/>
              <a:t>How technical failures, malfunctions, etc., happened</a:t>
            </a:r>
          </a:p>
          <a:p>
            <a:pPr lvl="1"/>
            <a:r>
              <a:rPr lang="en-CA" dirty="0" smtClean="0"/>
              <a:t>Pre-existing defects</a:t>
            </a:r>
          </a:p>
          <a:p>
            <a:pPr lvl="1"/>
            <a:r>
              <a:rPr lang="en-CA" dirty="0" smtClean="0"/>
              <a:t>The presence of chemicals, biological substances, noise, etc.</a:t>
            </a:r>
          </a:p>
          <a:p>
            <a:pPr lvl="1"/>
            <a:r>
              <a:rPr lang="en-CA" dirty="0" smtClean="0"/>
              <a:t>Exposure levels</a:t>
            </a:r>
            <a:endParaRPr lang="en-CA" dirty="0"/>
          </a:p>
        </p:txBody>
      </p:sp>
    </p:spTree>
    <p:extLst>
      <p:ext uri="{BB962C8B-B14F-4D97-AF65-F5344CB8AC3E}">
        <p14:creationId xmlns:p14="http://schemas.microsoft.com/office/powerpoint/2010/main" val="30598353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Handling physical evidence</a:t>
            </a:r>
            <a:endParaRPr lang="en-CA" dirty="0"/>
          </a:p>
        </p:txBody>
      </p:sp>
      <p:sp>
        <p:nvSpPr>
          <p:cNvPr id="3" name="Text Placeholder 2"/>
          <p:cNvSpPr>
            <a:spLocks noGrp="1"/>
          </p:cNvSpPr>
          <p:nvPr>
            <p:ph type="body" sz="quarter" idx="10"/>
          </p:nvPr>
        </p:nvSpPr>
        <p:spPr/>
        <p:txBody>
          <a:bodyPr/>
          <a:lstStyle/>
          <a:p>
            <a:r>
              <a:rPr lang="en-CA" dirty="0" smtClean="0"/>
              <a:t>Use safe procedures</a:t>
            </a:r>
          </a:p>
          <a:p>
            <a:r>
              <a:rPr lang="en-CA" dirty="0" smtClean="0"/>
              <a:t>Identify, collect, label, package and store</a:t>
            </a:r>
          </a:p>
          <a:p>
            <a:r>
              <a:rPr lang="en-CA" dirty="0" smtClean="0"/>
              <a:t>If applicable, do not remove evidence until examined by experts</a:t>
            </a:r>
          </a:p>
          <a:p>
            <a:r>
              <a:rPr lang="en-CA" dirty="0" smtClean="0"/>
              <a:t>Mark locations of evidence you remove</a:t>
            </a:r>
            <a:endParaRPr lang="en-CA" dirty="0"/>
          </a:p>
        </p:txBody>
      </p:sp>
    </p:spTree>
    <p:extLst>
      <p:ext uri="{BB962C8B-B14F-4D97-AF65-F5344CB8AC3E}">
        <p14:creationId xmlns:p14="http://schemas.microsoft.com/office/powerpoint/2010/main" val="275196543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Take photographs or video</a:t>
            </a:r>
            <a:endParaRPr lang="en-CA" dirty="0"/>
          </a:p>
        </p:txBody>
      </p:sp>
      <p:sp>
        <p:nvSpPr>
          <p:cNvPr id="3" name="Text Placeholder 2"/>
          <p:cNvSpPr>
            <a:spLocks noGrp="1"/>
          </p:cNvSpPr>
          <p:nvPr>
            <p:ph type="body" sz="quarter" idx="10"/>
          </p:nvPr>
        </p:nvSpPr>
        <p:spPr/>
        <p:txBody>
          <a:bodyPr>
            <a:normAutofit fontScale="92500" lnSpcReduction="20000"/>
          </a:bodyPr>
          <a:lstStyle/>
          <a:p>
            <a:r>
              <a:rPr lang="en-CA" dirty="0" smtClean="0"/>
              <a:t>35mm camera</a:t>
            </a:r>
          </a:p>
          <a:p>
            <a:r>
              <a:rPr lang="en-CA" dirty="0" smtClean="0"/>
              <a:t>Video camera</a:t>
            </a:r>
          </a:p>
          <a:p>
            <a:r>
              <a:rPr lang="en-CA" dirty="0" smtClean="0"/>
              <a:t>Digital camera</a:t>
            </a:r>
          </a:p>
          <a:p>
            <a:r>
              <a:rPr lang="en-CA" dirty="0" smtClean="0"/>
              <a:t>Start with overall area picture, then narrow down to specific incident location</a:t>
            </a:r>
          </a:p>
          <a:p>
            <a:r>
              <a:rPr lang="en-CA" dirty="0" smtClean="0"/>
              <a:t>Keep log of photos and locations</a:t>
            </a:r>
          </a:p>
          <a:p>
            <a:r>
              <a:rPr lang="en-CA" dirty="0" smtClean="0"/>
              <a:t>For spills, skid marks, etc., use a reference (like a pen or ruler) when taking photos</a:t>
            </a:r>
            <a:endParaRPr lang="en-CA" dirty="0"/>
          </a:p>
        </p:txBody>
      </p:sp>
    </p:spTree>
    <p:extLst>
      <p:ext uri="{BB962C8B-B14F-4D97-AF65-F5344CB8AC3E}">
        <p14:creationId xmlns:p14="http://schemas.microsoft.com/office/powerpoint/2010/main" val="2240734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CA" altLang="en-US" dirty="0" smtClean="0"/>
              <a:t>Learning objectives</a:t>
            </a:r>
          </a:p>
        </p:txBody>
      </p:sp>
      <p:sp>
        <p:nvSpPr>
          <p:cNvPr id="6147" name="Rectangle 3"/>
          <p:cNvSpPr>
            <a:spLocks noGrp="1" noChangeArrowheads="1"/>
          </p:cNvSpPr>
          <p:nvPr>
            <p:ph type="body" sz="quarter" idx="10"/>
          </p:nvPr>
        </p:nvSpPr>
        <p:spPr/>
        <p:txBody>
          <a:bodyPr/>
          <a:lstStyle/>
          <a:p>
            <a:pPr marL="457200" indent="-457200">
              <a:buFont typeface="+mj-lt"/>
              <a:buAutoNum type="arabicPeriod"/>
            </a:pPr>
            <a:r>
              <a:rPr lang="en-CA" altLang="en-US" dirty="0" smtClean="0"/>
              <a:t>Learn regulatory requirements for investigating workplace incidents and dangerous occurrences</a:t>
            </a:r>
          </a:p>
          <a:p>
            <a:pPr marL="457200" indent="-457200">
              <a:buFont typeface="+mj-lt"/>
              <a:buAutoNum type="arabicPeriod"/>
            </a:pPr>
            <a:r>
              <a:rPr lang="en-CA" altLang="en-US" dirty="0" smtClean="0"/>
              <a:t>How to collect evidence for an investigation</a:t>
            </a:r>
          </a:p>
          <a:p>
            <a:pPr marL="457200" indent="-457200">
              <a:buFont typeface="+mj-lt"/>
              <a:buAutoNum type="arabicPeriod"/>
            </a:pPr>
            <a:r>
              <a:rPr lang="en-CA" altLang="en-US" dirty="0" smtClean="0"/>
              <a:t>How to analyze evidence for an investigation</a:t>
            </a:r>
          </a:p>
          <a:p>
            <a:pPr marL="457200" indent="-457200">
              <a:buFont typeface="+mj-lt"/>
              <a:buAutoNum type="arabicPeriod"/>
            </a:pPr>
            <a:r>
              <a:rPr lang="en-CA" altLang="en-US" dirty="0" smtClean="0"/>
              <a:t>How to develop a workplace investigation report</a:t>
            </a:r>
          </a:p>
          <a:p>
            <a:pPr marL="457200" indent="-457200">
              <a:buFont typeface="+mj-lt"/>
              <a:buAutoNum type="arabicPeriod"/>
            </a:pPr>
            <a:r>
              <a:rPr lang="en-CA" altLang="en-US" dirty="0" smtClean="0"/>
              <a:t>How to take action following a workplace investigation</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dirty="0" smtClean="0"/>
              <a:t>Create sketches, scale drawings and maps</a:t>
            </a:r>
            <a:endParaRPr lang="en-CA" dirty="0"/>
          </a:p>
        </p:txBody>
      </p:sp>
      <p:sp>
        <p:nvSpPr>
          <p:cNvPr id="3" name="Text Placeholder 2"/>
          <p:cNvSpPr>
            <a:spLocks noGrp="1"/>
          </p:cNvSpPr>
          <p:nvPr>
            <p:ph type="body" sz="quarter" idx="10"/>
          </p:nvPr>
        </p:nvSpPr>
        <p:spPr/>
        <p:txBody>
          <a:bodyPr>
            <a:normAutofit/>
          </a:bodyPr>
          <a:lstStyle/>
          <a:p>
            <a:r>
              <a:rPr lang="en-CA" dirty="0" smtClean="0"/>
              <a:t>Use to show scene immediately after incident</a:t>
            </a:r>
          </a:p>
          <a:p>
            <a:r>
              <a:rPr lang="en-CA" dirty="0" smtClean="0"/>
              <a:t>Use to get a bird’s-eye-view, locate debris position, etc.</a:t>
            </a:r>
          </a:p>
          <a:p>
            <a:r>
              <a:rPr lang="en-CA" dirty="0" smtClean="0"/>
              <a:t>Make as soon as possible after incident</a:t>
            </a:r>
          </a:p>
          <a:p>
            <a:r>
              <a:rPr lang="en-CA" dirty="0" smtClean="0"/>
              <a:t>Note locations, dimensions, directions, etc., of debris, equipment, etc.</a:t>
            </a:r>
            <a:endParaRPr lang="en-CA" dirty="0"/>
          </a:p>
        </p:txBody>
      </p:sp>
    </p:spTree>
    <p:extLst>
      <p:ext uri="{BB962C8B-B14F-4D97-AF65-F5344CB8AC3E}">
        <p14:creationId xmlns:p14="http://schemas.microsoft.com/office/powerpoint/2010/main" val="41669633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dirty="0" smtClean="0"/>
              <a:t>Collect documentary evidence</a:t>
            </a:r>
            <a:endParaRPr lang="en-CA" dirty="0"/>
          </a:p>
        </p:txBody>
      </p:sp>
      <p:sp>
        <p:nvSpPr>
          <p:cNvPr id="3" name="Text Placeholder 2"/>
          <p:cNvSpPr>
            <a:spLocks noGrp="1"/>
          </p:cNvSpPr>
          <p:nvPr>
            <p:ph type="body" sz="quarter" idx="10"/>
          </p:nvPr>
        </p:nvSpPr>
        <p:spPr/>
        <p:txBody>
          <a:bodyPr>
            <a:normAutofit/>
          </a:bodyPr>
          <a:lstStyle/>
          <a:p>
            <a:r>
              <a:rPr lang="en-CA" dirty="0" smtClean="0"/>
              <a:t>Standards and technical information</a:t>
            </a:r>
          </a:p>
          <a:p>
            <a:r>
              <a:rPr lang="en-CA" dirty="0" smtClean="0"/>
              <a:t>Inspection and investigation reports</a:t>
            </a:r>
          </a:p>
          <a:p>
            <a:r>
              <a:rPr lang="en-CA" dirty="0" smtClean="0"/>
              <a:t>Records (e.g., training, maintenance, repair logs, etc.)</a:t>
            </a:r>
          </a:p>
          <a:p>
            <a:r>
              <a:rPr lang="en-CA" dirty="0" smtClean="0"/>
              <a:t>Research</a:t>
            </a:r>
          </a:p>
          <a:p>
            <a:r>
              <a:rPr lang="en-CA" dirty="0" smtClean="0"/>
              <a:t>Employer’s health and safety system</a:t>
            </a:r>
            <a:endParaRPr lang="en-CA" dirty="0"/>
          </a:p>
        </p:txBody>
      </p:sp>
    </p:spTree>
    <p:extLst>
      <p:ext uri="{BB962C8B-B14F-4D97-AF65-F5344CB8AC3E}">
        <p14:creationId xmlns:p14="http://schemas.microsoft.com/office/powerpoint/2010/main" val="39989488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dirty="0" smtClean="0"/>
              <a:t>Documentary evidence</a:t>
            </a:r>
            <a:endParaRPr lang="en-CA" dirty="0"/>
          </a:p>
        </p:txBody>
      </p:sp>
      <p:sp>
        <p:nvSpPr>
          <p:cNvPr id="3" name="Text Placeholder 2"/>
          <p:cNvSpPr>
            <a:spLocks noGrp="1"/>
          </p:cNvSpPr>
          <p:nvPr>
            <p:ph type="body" sz="quarter" idx="10"/>
          </p:nvPr>
        </p:nvSpPr>
        <p:spPr/>
        <p:txBody>
          <a:bodyPr>
            <a:normAutofit/>
          </a:bodyPr>
          <a:lstStyle/>
          <a:p>
            <a:r>
              <a:rPr lang="en-CA" dirty="0" smtClean="0"/>
              <a:t>Use it to help:</a:t>
            </a:r>
          </a:p>
          <a:p>
            <a:pPr lvl="1"/>
            <a:r>
              <a:rPr lang="en-CA" dirty="0" smtClean="0"/>
              <a:t>Determine worker training</a:t>
            </a:r>
          </a:p>
          <a:p>
            <a:pPr lvl="1"/>
            <a:r>
              <a:rPr lang="en-CA" dirty="0" smtClean="0"/>
              <a:t>Understand job procedures and practices</a:t>
            </a:r>
          </a:p>
          <a:p>
            <a:pPr lvl="1"/>
            <a:r>
              <a:rPr lang="en-CA" dirty="0" smtClean="0"/>
              <a:t>Identify witnesses and the questions to ask</a:t>
            </a:r>
          </a:p>
          <a:p>
            <a:pPr lvl="1"/>
            <a:r>
              <a:rPr lang="en-CA" dirty="0" smtClean="0"/>
              <a:t>Check witness statements</a:t>
            </a:r>
          </a:p>
          <a:p>
            <a:pPr lvl="1"/>
            <a:r>
              <a:rPr lang="en-CA" dirty="0" smtClean="0"/>
              <a:t>Monitor employer’s health and safety system</a:t>
            </a:r>
            <a:endParaRPr lang="en-CA" dirty="0"/>
          </a:p>
        </p:txBody>
      </p:sp>
    </p:spTree>
    <p:extLst>
      <p:ext uri="{BB962C8B-B14F-4D97-AF65-F5344CB8AC3E}">
        <p14:creationId xmlns:p14="http://schemas.microsoft.com/office/powerpoint/2010/main" val="6394692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dirty="0" smtClean="0"/>
              <a:t>Conduct research</a:t>
            </a:r>
            <a:endParaRPr lang="en-CA" dirty="0"/>
          </a:p>
        </p:txBody>
      </p:sp>
      <p:sp>
        <p:nvSpPr>
          <p:cNvPr id="3" name="Text Placeholder 2"/>
          <p:cNvSpPr>
            <a:spLocks noGrp="1"/>
          </p:cNvSpPr>
          <p:nvPr>
            <p:ph type="body" sz="quarter" idx="10"/>
          </p:nvPr>
        </p:nvSpPr>
        <p:spPr/>
        <p:txBody>
          <a:bodyPr>
            <a:normAutofit fontScale="85000" lnSpcReduction="20000"/>
          </a:bodyPr>
          <a:lstStyle/>
          <a:p>
            <a:r>
              <a:rPr lang="en-CA" dirty="0" smtClean="0"/>
              <a:t>Research is a tool to learn more about the physical and documentary evidence:</a:t>
            </a:r>
          </a:p>
          <a:p>
            <a:pPr lvl="1"/>
            <a:r>
              <a:rPr lang="en-CA" dirty="0" smtClean="0"/>
              <a:t>Benchmarking</a:t>
            </a:r>
          </a:p>
          <a:p>
            <a:pPr lvl="2">
              <a:spcAft>
                <a:spcPts val="1200"/>
              </a:spcAft>
            </a:pPr>
            <a:r>
              <a:rPr lang="en-CA" dirty="0" smtClean="0"/>
              <a:t>What are other organizations doing?</a:t>
            </a:r>
          </a:p>
          <a:p>
            <a:pPr lvl="2">
              <a:spcAft>
                <a:spcPts val="1200"/>
              </a:spcAft>
            </a:pPr>
            <a:r>
              <a:rPr lang="en-CA" dirty="0" smtClean="0"/>
              <a:t>Have they had similar experiences?</a:t>
            </a:r>
          </a:p>
          <a:p>
            <a:pPr lvl="2"/>
            <a:r>
              <a:rPr lang="en-CA" dirty="0" smtClean="0"/>
              <a:t>Have they made changes to the way they do things?</a:t>
            </a:r>
          </a:p>
          <a:p>
            <a:pPr lvl="1"/>
            <a:r>
              <a:rPr lang="en-CA" dirty="0" smtClean="0"/>
              <a:t>Technical research</a:t>
            </a:r>
          </a:p>
          <a:p>
            <a:pPr lvl="2">
              <a:spcAft>
                <a:spcPts val="1200"/>
              </a:spcAft>
            </a:pPr>
            <a:r>
              <a:rPr lang="en-CA" dirty="0" smtClean="0"/>
              <a:t>Internet</a:t>
            </a:r>
          </a:p>
          <a:p>
            <a:pPr lvl="2"/>
            <a:r>
              <a:rPr lang="en-CA" dirty="0" smtClean="0"/>
              <a:t>Journals</a:t>
            </a:r>
            <a:endParaRPr lang="en-CA" dirty="0"/>
          </a:p>
        </p:txBody>
      </p:sp>
    </p:spTree>
    <p:extLst>
      <p:ext uri="{BB962C8B-B14F-4D97-AF65-F5344CB8AC3E}">
        <p14:creationId xmlns:p14="http://schemas.microsoft.com/office/powerpoint/2010/main" val="1353678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CA" dirty="0" smtClean="0"/>
              <a:t>Dribbles Plastics incident scenario: </a:t>
            </a:r>
            <a:br>
              <a:rPr lang="en-CA" dirty="0" smtClean="0"/>
            </a:br>
            <a:r>
              <a:rPr lang="en-CA" dirty="0" smtClean="0"/>
              <a:t>Collect evidence</a:t>
            </a:r>
            <a:endParaRPr lang="en-CA" dirty="0"/>
          </a:p>
        </p:txBody>
      </p:sp>
    </p:spTree>
    <p:extLst>
      <p:ext uri="{BB962C8B-B14F-4D97-AF65-F5344CB8AC3E}">
        <p14:creationId xmlns:p14="http://schemas.microsoft.com/office/powerpoint/2010/main" val="13608481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CA" altLang="en-US" dirty="0" smtClean="0"/>
              <a:t>Instructions</a:t>
            </a:r>
          </a:p>
        </p:txBody>
      </p:sp>
      <p:sp>
        <p:nvSpPr>
          <p:cNvPr id="95235" name="Rectangle 3"/>
          <p:cNvSpPr>
            <a:spLocks noGrp="1" noChangeArrowheads="1"/>
          </p:cNvSpPr>
          <p:nvPr>
            <p:ph type="body" sz="quarter" idx="10"/>
          </p:nvPr>
        </p:nvSpPr>
        <p:spPr/>
        <p:txBody>
          <a:bodyPr/>
          <a:lstStyle/>
          <a:p>
            <a:r>
              <a:rPr lang="en-CA" altLang="en-US" dirty="0" smtClean="0"/>
              <a:t>Use the Dribbles Plastics incident scenario and record the physical and documentary evidence</a:t>
            </a:r>
          </a:p>
          <a:p>
            <a:pPr lvl="1"/>
            <a:r>
              <a:rPr lang="en-CA" altLang="en-US" dirty="0" smtClean="0"/>
              <a:t>Include information on what each piece of evidence may provide</a:t>
            </a:r>
          </a:p>
          <a:p>
            <a:pPr lvl="1"/>
            <a:r>
              <a:rPr lang="en-CA" altLang="en-US" dirty="0" smtClean="0"/>
              <a:t>Record your answers in workbook</a:t>
            </a:r>
          </a:p>
          <a:p>
            <a:endParaRPr lang="en-CA" altLang="en-US" dirty="0" smtClean="0"/>
          </a:p>
        </p:txBody>
      </p:sp>
    </p:spTree>
    <p:extLst>
      <p:ext uri="{BB962C8B-B14F-4D97-AF65-F5344CB8AC3E}">
        <p14:creationId xmlns:p14="http://schemas.microsoft.com/office/powerpoint/2010/main" val="26904818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CA" altLang="en-US" dirty="0" smtClean="0"/>
              <a:t>Questions and answers</a:t>
            </a:r>
          </a:p>
        </p:txBody>
      </p:sp>
      <p:graphicFrame>
        <p:nvGraphicFramePr>
          <p:cNvPr id="2" name="Table 1"/>
          <p:cNvGraphicFramePr>
            <a:graphicFrameLocks noGrp="1"/>
          </p:cNvGraphicFramePr>
          <p:nvPr>
            <p:extLst>
              <p:ext uri="{D42A27DB-BD31-4B8C-83A1-F6EECF244321}">
                <p14:modId xmlns:p14="http://schemas.microsoft.com/office/powerpoint/2010/main" val="1322572455"/>
              </p:ext>
            </p:extLst>
          </p:nvPr>
        </p:nvGraphicFramePr>
        <p:xfrm>
          <a:off x="719572" y="1916832"/>
          <a:ext cx="7704856" cy="3291840"/>
        </p:xfrm>
        <a:graphic>
          <a:graphicData uri="http://schemas.openxmlformats.org/drawingml/2006/table">
            <a:tbl>
              <a:tblPr firstRow="1" bandRow="1">
                <a:tableStyleId>{2D5ABB26-0587-4C30-8999-92F81FD0307C}</a:tableStyleId>
              </a:tblPr>
              <a:tblGrid>
                <a:gridCol w="4519194"/>
                <a:gridCol w="3185662"/>
              </a:tblGrid>
              <a:tr h="303808">
                <a:tc>
                  <a:txBody>
                    <a:bodyPr/>
                    <a:lstStyle/>
                    <a:p>
                      <a:r>
                        <a:rPr lang="en-CA" b="1" dirty="0" smtClean="0">
                          <a:latin typeface="Franklin Gothic Book" panose="020B0503020102020204" pitchFamily="34" charset="0"/>
                        </a:rPr>
                        <a:t>Evidence</a:t>
                      </a:r>
                      <a:endParaRPr lang="en-CA" b="1" dirty="0">
                        <a:latin typeface="Franklin Gothic Book" panose="020B0503020102020204" pitchFamily="34" charset="0"/>
                      </a:endParaRPr>
                    </a:p>
                  </a:txBody>
                  <a:tcPr>
                    <a:lnB w="12700" cap="flat" cmpd="sng" algn="ctr">
                      <a:solidFill>
                        <a:srgbClr val="000000"/>
                      </a:solidFill>
                      <a:prstDash val="solid"/>
                      <a:round/>
                      <a:headEnd type="none" w="med" len="med"/>
                      <a:tailEnd type="none" w="med" len="med"/>
                    </a:lnB>
                  </a:tcPr>
                </a:tc>
                <a:tc>
                  <a:txBody>
                    <a:bodyPr/>
                    <a:lstStyle/>
                    <a:p>
                      <a:r>
                        <a:rPr lang="en-CA" b="1" dirty="0" smtClean="0">
                          <a:latin typeface="Franklin Gothic Book" panose="020B0503020102020204" pitchFamily="34" charset="0"/>
                        </a:rPr>
                        <a:t>Information provided</a:t>
                      </a:r>
                      <a:endParaRPr lang="en-CA" b="1" dirty="0">
                        <a:latin typeface="Franklin Gothic Book" panose="020B0503020102020204" pitchFamily="34" charset="0"/>
                      </a:endParaRPr>
                    </a:p>
                  </a:txBody>
                  <a:tcPr>
                    <a:lnB w="12700" cap="flat" cmpd="sng" algn="ctr">
                      <a:solidFill>
                        <a:srgbClr val="000000"/>
                      </a:solidFill>
                      <a:prstDash val="solid"/>
                      <a:round/>
                      <a:headEnd type="none" w="med" len="med"/>
                      <a:tailEnd type="none" w="med" len="med"/>
                    </a:lnB>
                  </a:tcPr>
                </a:tc>
              </a:tr>
              <a:tr h="370840">
                <a:tc>
                  <a:txBody>
                    <a:bodyPr/>
                    <a:lstStyle/>
                    <a:p>
                      <a:pPr marL="285750" indent="-285750">
                        <a:buFont typeface="Arial" panose="020B0604020202020204" pitchFamily="34" charset="0"/>
                        <a:buChar char="•"/>
                      </a:pPr>
                      <a:r>
                        <a:rPr lang="en-CA" dirty="0" smtClean="0">
                          <a:latin typeface="Franklin Gothic Book" panose="020B0503020102020204" pitchFamily="34" charset="0"/>
                        </a:rPr>
                        <a:t>Dribbler is old</a:t>
                      </a:r>
                    </a:p>
                    <a:p>
                      <a:pPr marL="285750" indent="-285750">
                        <a:buFont typeface="Arial" panose="020B0604020202020204" pitchFamily="34" charset="0"/>
                        <a:buChar char="•"/>
                      </a:pPr>
                      <a:r>
                        <a:rPr lang="en-CA" dirty="0" smtClean="0">
                          <a:latin typeface="Franklin Gothic Book" panose="020B0503020102020204" pitchFamily="34" charset="0"/>
                        </a:rPr>
                        <a:t>Front cover off dribbler</a:t>
                      </a:r>
                    </a:p>
                    <a:p>
                      <a:pPr marL="285750" indent="-285750">
                        <a:buFont typeface="Arial" panose="020B0604020202020204" pitchFamily="34" charset="0"/>
                        <a:buChar char="•"/>
                      </a:pPr>
                      <a:r>
                        <a:rPr lang="en-CA" dirty="0" smtClean="0">
                          <a:latin typeface="Franklin Gothic Book" panose="020B0503020102020204" pitchFamily="34" charset="0"/>
                        </a:rPr>
                        <a:t>Spring-loaded power safety switch not working</a:t>
                      </a:r>
                    </a:p>
                    <a:p>
                      <a:pPr marL="285750" indent="-285750">
                        <a:buFont typeface="Arial" panose="020B0604020202020204" pitchFamily="34" charset="0"/>
                        <a:buChar char="•"/>
                      </a:pPr>
                      <a:r>
                        <a:rPr lang="en-CA" dirty="0" smtClean="0">
                          <a:latin typeface="Franklin Gothic Book" panose="020B0503020102020204" pitchFamily="34" charset="0"/>
                        </a:rPr>
                        <a:t>Cover over electrical</a:t>
                      </a:r>
                      <a:r>
                        <a:rPr lang="en-CA" baseline="0" dirty="0" smtClean="0">
                          <a:latin typeface="Franklin Gothic Book" panose="020B0503020102020204" pitchFamily="34" charset="0"/>
                        </a:rPr>
                        <a:t> components missing</a:t>
                      </a:r>
                    </a:p>
                    <a:p>
                      <a:pPr marL="285750" indent="-285750">
                        <a:buFont typeface="Arial" panose="020B0604020202020204" pitchFamily="34" charset="0"/>
                        <a:buChar char="•"/>
                      </a:pPr>
                      <a:r>
                        <a:rPr lang="en-CA" baseline="0" dirty="0" smtClean="0">
                          <a:latin typeface="Franklin Gothic Book" panose="020B0503020102020204" pitchFamily="34" charset="0"/>
                        </a:rPr>
                        <a:t>Wiring has been creatively improved</a:t>
                      </a:r>
                      <a:endParaRPr lang="en-CA" dirty="0">
                        <a:latin typeface="Franklin Gothic Book" panose="020B0503020102020204" pitchFamily="34" charset="0"/>
                      </a:endParaRPr>
                    </a:p>
                  </a:txBody>
                  <a:tcPr anchor="ct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buFont typeface="Arial" panose="020B0604020202020204" pitchFamily="34" charset="0"/>
                        <a:buChar char="•"/>
                      </a:pPr>
                      <a:r>
                        <a:rPr lang="en-CA" dirty="0" smtClean="0">
                          <a:latin typeface="Franklin Gothic Book" panose="020B0503020102020204" pitchFamily="34" charset="0"/>
                        </a:rPr>
                        <a:t>Condition</a:t>
                      </a:r>
                      <a:r>
                        <a:rPr lang="en-CA" baseline="0" dirty="0" smtClean="0">
                          <a:latin typeface="Franklin Gothic Book" panose="020B0503020102020204" pitchFamily="34" charset="0"/>
                        </a:rPr>
                        <a:t> of machine may have contributed to incident</a:t>
                      </a:r>
                    </a:p>
                    <a:p>
                      <a:pPr marL="285750" indent="-285750">
                        <a:buFont typeface="Arial" panose="020B0604020202020204" pitchFamily="34" charset="0"/>
                        <a:buChar char="•"/>
                      </a:pPr>
                      <a:r>
                        <a:rPr lang="en-CA" baseline="0" dirty="0" smtClean="0">
                          <a:latin typeface="Franklin Gothic Book" panose="020B0503020102020204" pitchFamily="34" charset="0"/>
                        </a:rPr>
                        <a:t>Safety devices on machine are not working properly</a:t>
                      </a:r>
                      <a:endParaRPr lang="en-CA" dirty="0">
                        <a:latin typeface="Franklin Gothic Book" panose="020B0503020102020204" pitchFamily="34" charset="0"/>
                      </a:endParaRPr>
                    </a:p>
                  </a:txBody>
                  <a:tcPr anchor="ct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pPr marL="285750" indent="-285750">
                        <a:buFont typeface="Arial" panose="020B0604020202020204" pitchFamily="34" charset="0"/>
                        <a:buChar char="•"/>
                      </a:pPr>
                      <a:r>
                        <a:rPr lang="en-CA" baseline="0" dirty="0" smtClean="0">
                          <a:latin typeface="Franklin Gothic Book" panose="020B0503020102020204" pitchFamily="34" charset="0"/>
                        </a:rPr>
                        <a:t>Instructions in dusty, yellowing policy</a:t>
                      </a:r>
                    </a:p>
                    <a:p>
                      <a:pPr marL="285750" indent="-285750">
                        <a:buFont typeface="Arial" panose="020B0604020202020204" pitchFamily="34" charset="0"/>
                        <a:buChar char="•"/>
                      </a:pPr>
                      <a:r>
                        <a:rPr lang="en-CA" baseline="0" dirty="0" smtClean="0">
                          <a:latin typeface="Franklin Gothic Book" panose="020B0503020102020204" pitchFamily="34" charset="0"/>
                        </a:rPr>
                        <a:t>Dribbler operation and repair manuals, including machine schematics</a:t>
                      </a:r>
                      <a:endParaRPr lang="en-CA" dirty="0">
                        <a:latin typeface="Franklin Gothic Book" panose="020B0503020102020204" pitchFamily="34" charset="0"/>
                      </a:endParaRPr>
                    </a:p>
                  </a:txBody>
                  <a:tcPr anchor="ctr">
                    <a:lnT w="12700" cap="flat" cmpd="sng" algn="ctr">
                      <a:solidFill>
                        <a:srgbClr val="000000"/>
                      </a:solidFill>
                      <a:prstDash val="solid"/>
                      <a:round/>
                      <a:headEnd type="none" w="med" len="med"/>
                      <a:tailEnd type="none" w="med" len="med"/>
                    </a:lnT>
                  </a:tcPr>
                </a:tc>
                <a:tc>
                  <a:txBody>
                    <a:bodyPr/>
                    <a:lstStyle/>
                    <a:p>
                      <a:pPr marL="285750" indent="-285750">
                        <a:buFont typeface="Arial" panose="020B0604020202020204" pitchFamily="34" charset="0"/>
                        <a:buChar char="•"/>
                      </a:pPr>
                      <a:r>
                        <a:rPr lang="en-CA" dirty="0" smtClean="0">
                          <a:latin typeface="Franklin Gothic Book" panose="020B0503020102020204" pitchFamily="34" charset="0"/>
                        </a:rPr>
                        <a:t>Operating</a:t>
                      </a:r>
                      <a:r>
                        <a:rPr lang="en-CA" baseline="0" dirty="0" smtClean="0">
                          <a:latin typeface="Franklin Gothic Book" panose="020B0503020102020204" pitchFamily="34" charset="0"/>
                        </a:rPr>
                        <a:t> and maintenance procedures</a:t>
                      </a:r>
                    </a:p>
                    <a:p>
                      <a:pPr marL="285750" indent="-285750">
                        <a:buFont typeface="Arial" panose="020B0604020202020204" pitchFamily="34" charset="0"/>
                        <a:buChar char="•"/>
                      </a:pPr>
                      <a:r>
                        <a:rPr lang="en-CA" baseline="0" dirty="0" smtClean="0">
                          <a:latin typeface="Franklin Gothic Book" panose="020B0503020102020204" pitchFamily="34" charset="0"/>
                        </a:rPr>
                        <a:t>Condition machine should have been kept in</a:t>
                      </a:r>
                      <a:endParaRPr lang="en-CA" dirty="0">
                        <a:latin typeface="Franklin Gothic Book" panose="020B0503020102020204" pitchFamily="34" charset="0"/>
                      </a:endParaRPr>
                    </a:p>
                  </a:txBody>
                  <a:tcPr anchor="ctr">
                    <a:lnT w="12700" cap="flat" cmpd="sng" algn="ctr">
                      <a:solidFill>
                        <a:srgbClr val="000000"/>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32621883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CA" altLang="en-US" dirty="0" smtClean="0"/>
              <a:t>Questions and answers</a:t>
            </a:r>
          </a:p>
        </p:txBody>
      </p:sp>
      <p:graphicFrame>
        <p:nvGraphicFramePr>
          <p:cNvPr id="2" name="Table 1"/>
          <p:cNvGraphicFramePr>
            <a:graphicFrameLocks noGrp="1"/>
          </p:cNvGraphicFramePr>
          <p:nvPr>
            <p:extLst>
              <p:ext uri="{D42A27DB-BD31-4B8C-83A1-F6EECF244321}">
                <p14:modId xmlns:p14="http://schemas.microsoft.com/office/powerpoint/2010/main" val="3283289187"/>
              </p:ext>
            </p:extLst>
          </p:nvPr>
        </p:nvGraphicFramePr>
        <p:xfrm>
          <a:off x="557554" y="1916832"/>
          <a:ext cx="8028892" cy="3479800"/>
        </p:xfrm>
        <a:graphic>
          <a:graphicData uri="http://schemas.openxmlformats.org/drawingml/2006/table">
            <a:tbl>
              <a:tblPr firstRow="1" bandRow="1">
                <a:tableStyleId>{2D5ABB26-0587-4C30-8999-92F81FD0307C}</a:tableStyleId>
              </a:tblPr>
              <a:tblGrid>
                <a:gridCol w="4176464"/>
                <a:gridCol w="3852428"/>
              </a:tblGrid>
              <a:tr h="303808">
                <a:tc>
                  <a:txBody>
                    <a:bodyPr/>
                    <a:lstStyle/>
                    <a:p>
                      <a:r>
                        <a:rPr lang="en-CA" b="1" dirty="0" smtClean="0">
                          <a:latin typeface="Franklin Gothic Book" panose="020B0503020102020204" pitchFamily="34" charset="0"/>
                        </a:rPr>
                        <a:t>Evidence</a:t>
                      </a:r>
                      <a:endParaRPr lang="en-CA" b="1" dirty="0">
                        <a:latin typeface="Franklin Gothic Book" panose="020B0503020102020204" pitchFamily="34" charset="0"/>
                      </a:endParaRPr>
                    </a:p>
                  </a:txBody>
                  <a:tcPr>
                    <a:lnB w="12700" cap="flat" cmpd="sng" algn="ctr">
                      <a:solidFill>
                        <a:srgbClr val="000000"/>
                      </a:solidFill>
                      <a:prstDash val="solid"/>
                      <a:round/>
                      <a:headEnd type="none" w="med" len="med"/>
                      <a:tailEnd type="none" w="med" len="med"/>
                    </a:lnB>
                  </a:tcPr>
                </a:tc>
                <a:tc>
                  <a:txBody>
                    <a:bodyPr/>
                    <a:lstStyle/>
                    <a:p>
                      <a:r>
                        <a:rPr lang="en-CA" b="1" dirty="0" smtClean="0">
                          <a:latin typeface="Franklin Gothic Book" panose="020B0503020102020204" pitchFamily="34" charset="0"/>
                        </a:rPr>
                        <a:t>Information provided</a:t>
                      </a:r>
                      <a:endParaRPr lang="en-CA" b="1" dirty="0">
                        <a:latin typeface="Franklin Gothic Book" panose="020B0503020102020204" pitchFamily="34" charset="0"/>
                      </a:endParaRPr>
                    </a:p>
                  </a:txBody>
                  <a:tcPr>
                    <a:lnB w="12700" cap="flat" cmpd="sng" algn="ctr">
                      <a:solidFill>
                        <a:srgbClr val="000000"/>
                      </a:solidFill>
                      <a:prstDash val="solid"/>
                      <a:round/>
                      <a:headEnd type="none" w="med" len="med"/>
                      <a:tailEnd type="none" w="med" len="med"/>
                    </a:lnB>
                  </a:tcPr>
                </a:tc>
              </a:tr>
              <a:tr h="370840">
                <a:tc>
                  <a:txBody>
                    <a:bodyPr/>
                    <a:lstStyle/>
                    <a:p>
                      <a:pPr marL="285750" indent="-285750">
                        <a:buFont typeface="Arial" panose="020B0604020202020204" pitchFamily="34" charset="0"/>
                        <a:buChar char="•"/>
                      </a:pPr>
                      <a:r>
                        <a:rPr lang="en-CA" dirty="0" smtClean="0">
                          <a:latin typeface="Franklin Gothic Book" panose="020B0503020102020204" pitchFamily="34" charset="0"/>
                        </a:rPr>
                        <a:t>Machine jams,</a:t>
                      </a:r>
                      <a:r>
                        <a:rPr lang="en-CA" baseline="0" dirty="0" smtClean="0">
                          <a:latin typeface="Franklin Gothic Book" panose="020B0503020102020204" pitchFamily="34" charset="0"/>
                        </a:rPr>
                        <a:t> dribblers twist</a:t>
                      </a:r>
                      <a:endParaRPr lang="en-CA" dirty="0">
                        <a:latin typeface="Franklin Gothic Book" panose="020B0503020102020204" pitchFamily="34" charset="0"/>
                      </a:endParaRPr>
                    </a:p>
                  </a:txBody>
                  <a:tcPr anchor="ct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buFont typeface="Arial" panose="020B0604020202020204" pitchFamily="34" charset="0"/>
                        <a:buChar char="•"/>
                      </a:pPr>
                      <a:r>
                        <a:rPr lang="en-CA" dirty="0" smtClean="0">
                          <a:latin typeface="Franklin Gothic Book" panose="020B0503020102020204" pitchFamily="34" charset="0"/>
                        </a:rPr>
                        <a:t>Machine is not working properly</a:t>
                      </a:r>
                      <a:endParaRPr lang="en-CA" dirty="0">
                        <a:latin typeface="Franklin Gothic Book" panose="020B0503020102020204" pitchFamily="34" charset="0"/>
                      </a:endParaRPr>
                    </a:p>
                  </a:txBody>
                  <a:tcPr anchor="ct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pPr marL="285750" indent="-285750">
                        <a:buFont typeface="Arial" panose="020B0604020202020204" pitchFamily="34" charset="0"/>
                        <a:buChar char="•"/>
                      </a:pPr>
                      <a:r>
                        <a:rPr lang="en-CA" dirty="0" smtClean="0">
                          <a:latin typeface="Franklin Gothic Book" panose="020B0503020102020204" pitchFamily="34" charset="0"/>
                        </a:rPr>
                        <a:t>Workers jogging the start/stop switch</a:t>
                      </a:r>
                    </a:p>
                    <a:p>
                      <a:pPr marL="285750" indent="-285750">
                        <a:buFont typeface="Arial" panose="020B0604020202020204" pitchFamily="34" charset="0"/>
                        <a:buChar char="•"/>
                      </a:pPr>
                      <a:r>
                        <a:rPr lang="en-CA" dirty="0" smtClean="0">
                          <a:latin typeface="Franklin Gothic Book" panose="020B0503020102020204" pitchFamily="34" charset="0"/>
                        </a:rPr>
                        <a:t>Worker reaching into machine to clear jam</a:t>
                      </a:r>
                    </a:p>
                    <a:p>
                      <a:pPr marL="285750" indent="-285750">
                        <a:buFont typeface="Arial" panose="020B0604020202020204" pitchFamily="34" charset="0"/>
                        <a:buChar char="•"/>
                      </a:pPr>
                      <a:r>
                        <a:rPr lang="en-CA" dirty="0" smtClean="0">
                          <a:latin typeface="Franklin Gothic Book" panose="020B0503020102020204" pitchFamily="34" charset="0"/>
                        </a:rPr>
                        <a:t>Workers</a:t>
                      </a:r>
                      <a:r>
                        <a:rPr lang="en-CA" baseline="0" dirty="0" smtClean="0">
                          <a:latin typeface="Franklin Gothic Book" panose="020B0503020102020204" pitchFamily="34" charset="0"/>
                        </a:rPr>
                        <a:t> not reporting broken switch</a:t>
                      </a:r>
                    </a:p>
                    <a:p>
                      <a:pPr marL="285750" indent="-285750">
                        <a:buFont typeface="Arial" panose="020B0604020202020204" pitchFamily="34" charset="0"/>
                        <a:buChar char="•"/>
                      </a:pPr>
                      <a:r>
                        <a:rPr lang="en-CA" baseline="0" dirty="0" smtClean="0">
                          <a:latin typeface="Franklin Gothic Book" panose="020B0503020102020204" pitchFamily="34" charset="0"/>
                        </a:rPr>
                        <a:t>Workers trying to repair machine</a:t>
                      </a:r>
                      <a:endParaRPr lang="en-CA" dirty="0">
                        <a:latin typeface="Franklin Gothic Book" panose="020B0503020102020204" pitchFamily="34" charset="0"/>
                      </a:endParaRPr>
                    </a:p>
                  </a:txBody>
                  <a:tcPr anchor="ct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buFont typeface="Arial" panose="020B0604020202020204" pitchFamily="34" charset="0"/>
                        <a:buChar char="•"/>
                      </a:pPr>
                      <a:r>
                        <a:rPr lang="en-CA" dirty="0" smtClean="0">
                          <a:latin typeface="Franklin Gothic Book" panose="020B0503020102020204" pitchFamily="34" charset="0"/>
                        </a:rPr>
                        <a:t>Correct and incorrect</a:t>
                      </a:r>
                      <a:r>
                        <a:rPr lang="en-CA" baseline="0" dirty="0" smtClean="0">
                          <a:latin typeface="Franklin Gothic Book" panose="020B0503020102020204" pitchFamily="34" charset="0"/>
                        </a:rPr>
                        <a:t> operating procedures for Dribbler</a:t>
                      </a:r>
                    </a:p>
                    <a:p>
                      <a:pPr marL="285750" indent="-285750">
                        <a:buFont typeface="Arial" panose="020B0604020202020204" pitchFamily="34" charset="0"/>
                        <a:buChar char="•"/>
                      </a:pPr>
                      <a:r>
                        <a:rPr lang="en-CA" baseline="0" dirty="0" smtClean="0">
                          <a:latin typeface="Franklin Gothic Book" panose="020B0503020102020204" pitchFamily="34" charset="0"/>
                        </a:rPr>
                        <a:t>Reporting procedures for machinery maintenance and repair</a:t>
                      </a:r>
                      <a:endParaRPr lang="en-CA" dirty="0">
                        <a:latin typeface="Franklin Gothic Book" panose="020B0503020102020204" pitchFamily="34" charset="0"/>
                      </a:endParaRPr>
                    </a:p>
                  </a:txBody>
                  <a:tcPr anchor="ct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pPr marL="285750" indent="-285750">
                        <a:buFont typeface="Arial" panose="020B0604020202020204" pitchFamily="34" charset="0"/>
                        <a:buChar char="•"/>
                      </a:pPr>
                      <a:r>
                        <a:rPr lang="en-CA" dirty="0" smtClean="0">
                          <a:latin typeface="Franklin Gothic Book" panose="020B0503020102020204" pitchFamily="34" charset="0"/>
                        </a:rPr>
                        <a:t>Company policies,</a:t>
                      </a:r>
                      <a:r>
                        <a:rPr lang="en-CA" baseline="0" dirty="0" smtClean="0">
                          <a:latin typeface="Franklin Gothic Book" panose="020B0503020102020204" pitchFamily="34" charset="0"/>
                        </a:rPr>
                        <a:t> procedures, plans, etc.</a:t>
                      </a:r>
                      <a:endParaRPr lang="en-CA" dirty="0">
                        <a:latin typeface="Franklin Gothic Book" panose="020B0503020102020204" pitchFamily="34" charset="0"/>
                      </a:endParaRPr>
                    </a:p>
                  </a:txBody>
                  <a:tcPr anchor="ct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buFont typeface="Arial" panose="020B0604020202020204" pitchFamily="34" charset="0"/>
                        <a:buChar char="•"/>
                      </a:pPr>
                      <a:r>
                        <a:rPr lang="en-CA" dirty="0" smtClean="0">
                          <a:latin typeface="Franklin Gothic Book" panose="020B0503020102020204" pitchFamily="34" charset="0"/>
                        </a:rPr>
                        <a:t>What procedure should have been followed</a:t>
                      </a:r>
                      <a:r>
                        <a:rPr lang="en-CA" baseline="0" dirty="0" smtClean="0">
                          <a:latin typeface="Franklin Gothic Book" panose="020B0503020102020204" pitchFamily="34" charset="0"/>
                        </a:rPr>
                        <a:t> and enforced?</a:t>
                      </a:r>
                      <a:endParaRPr lang="en-CA" dirty="0">
                        <a:latin typeface="Franklin Gothic Book" panose="020B0503020102020204" pitchFamily="34" charset="0"/>
                      </a:endParaRPr>
                    </a:p>
                  </a:txBody>
                  <a:tcPr anchor="ct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pPr marL="285750" indent="-285750">
                        <a:buFont typeface="Arial" panose="020B0604020202020204" pitchFamily="34" charset="0"/>
                        <a:buChar char="•"/>
                      </a:pPr>
                      <a:r>
                        <a:rPr lang="en-CA" dirty="0" smtClean="0">
                          <a:latin typeface="Franklin Gothic Book" panose="020B0503020102020204" pitchFamily="34" charset="0"/>
                        </a:rPr>
                        <a:t>Legislation and industry standards</a:t>
                      </a:r>
                      <a:endParaRPr lang="en-CA" dirty="0">
                        <a:latin typeface="Franklin Gothic Book" panose="020B0503020102020204" pitchFamily="34" charset="0"/>
                      </a:endParaRPr>
                    </a:p>
                  </a:txBody>
                  <a:tcPr anchor="ctr">
                    <a:lnT w="12700" cap="flat" cmpd="sng" algn="ctr">
                      <a:solidFill>
                        <a:srgbClr val="000000"/>
                      </a:solidFill>
                      <a:prstDash val="solid"/>
                      <a:round/>
                      <a:headEnd type="none" w="med" len="med"/>
                      <a:tailEnd type="none" w="med" len="med"/>
                    </a:lnT>
                  </a:tcPr>
                </a:tc>
                <a:tc>
                  <a:txBody>
                    <a:bodyPr/>
                    <a:lstStyle/>
                    <a:p>
                      <a:pPr marL="285750" indent="-285750">
                        <a:buFont typeface="Arial" panose="020B0604020202020204" pitchFamily="34" charset="0"/>
                        <a:buChar char="•"/>
                      </a:pPr>
                      <a:r>
                        <a:rPr lang="en-CA" dirty="0" smtClean="0">
                          <a:latin typeface="Franklin Gothic Book" panose="020B0503020102020204" pitchFamily="34" charset="0"/>
                        </a:rPr>
                        <a:t>What</a:t>
                      </a:r>
                      <a:r>
                        <a:rPr lang="en-CA" baseline="0" dirty="0" smtClean="0">
                          <a:latin typeface="Franklin Gothic Book" panose="020B0503020102020204" pitchFamily="34" charset="0"/>
                        </a:rPr>
                        <a:t> does the law require?</a:t>
                      </a:r>
                    </a:p>
                    <a:p>
                      <a:pPr marL="285750" indent="-285750">
                        <a:buFont typeface="Arial" panose="020B0604020202020204" pitchFamily="34" charset="0"/>
                        <a:buChar char="•"/>
                      </a:pPr>
                      <a:r>
                        <a:rPr lang="en-CA" baseline="0" dirty="0" smtClean="0">
                          <a:latin typeface="Franklin Gothic Book" panose="020B0503020102020204" pitchFamily="34" charset="0"/>
                        </a:rPr>
                        <a:t>What is industry best practice?</a:t>
                      </a:r>
                      <a:endParaRPr lang="en-CA" dirty="0">
                        <a:latin typeface="Franklin Gothic Book" panose="020B0503020102020204" pitchFamily="34" charset="0"/>
                      </a:endParaRPr>
                    </a:p>
                  </a:txBody>
                  <a:tcPr anchor="ctr">
                    <a:lnT w="12700" cap="flat" cmpd="sng" algn="ctr">
                      <a:solidFill>
                        <a:srgbClr val="000000"/>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14829821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CA" altLang="en-US" dirty="0" smtClean="0"/>
              <a:t>Collect evidence by interviewing witnesses</a:t>
            </a:r>
          </a:p>
        </p:txBody>
      </p:sp>
      <p:sp>
        <p:nvSpPr>
          <p:cNvPr id="97283" name="Rectangle 3"/>
          <p:cNvSpPr>
            <a:spLocks noGrp="1" noChangeArrowheads="1"/>
          </p:cNvSpPr>
          <p:nvPr>
            <p:ph idx="10"/>
          </p:nvPr>
        </p:nvSpPr>
        <p:spPr/>
        <p:txBody>
          <a:bodyPr/>
          <a:lstStyle/>
          <a:p>
            <a:r>
              <a:rPr lang="en-CA" altLang="en-US" dirty="0" smtClean="0"/>
              <a:t>Interview within first 24 hours, if possible</a:t>
            </a:r>
          </a:p>
          <a:p>
            <a:r>
              <a:rPr lang="en-CA" altLang="en-US" dirty="0" smtClean="0"/>
              <a:t>Keep witnesses from talking with each other</a:t>
            </a:r>
          </a:p>
          <a:p>
            <a:r>
              <a:rPr lang="en-CA" altLang="en-US" dirty="0" smtClean="0"/>
              <a:t>Have a plan and objectives for each interview</a:t>
            </a:r>
          </a:p>
        </p:txBody>
      </p:sp>
    </p:spTree>
    <p:extLst>
      <p:ext uri="{BB962C8B-B14F-4D97-AF65-F5344CB8AC3E}">
        <p14:creationId xmlns:p14="http://schemas.microsoft.com/office/powerpoint/2010/main" val="33989608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CA" altLang="en-US" dirty="0" smtClean="0"/>
              <a:t>Plan the interview</a:t>
            </a:r>
          </a:p>
        </p:txBody>
      </p:sp>
      <p:sp>
        <p:nvSpPr>
          <p:cNvPr id="97283" name="Rectangle 3"/>
          <p:cNvSpPr>
            <a:spLocks noGrp="1" noChangeArrowheads="1"/>
          </p:cNvSpPr>
          <p:nvPr>
            <p:ph idx="10"/>
          </p:nvPr>
        </p:nvSpPr>
        <p:spPr/>
        <p:txBody>
          <a:bodyPr/>
          <a:lstStyle/>
          <a:p>
            <a:r>
              <a:rPr lang="en-CA" altLang="en-US" dirty="0" smtClean="0"/>
              <a:t>Identify who to interview and what information the interview may provide</a:t>
            </a:r>
          </a:p>
          <a:p>
            <a:r>
              <a:rPr lang="en-CA" altLang="en-US" dirty="0" smtClean="0"/>
              <a:t>Use physical and documentary evidence to help prepare questions</a:t>
            </a:r>
          </a:p>
          <a:p>
            <a:r>
              <a:rPr lang="en-CA" altLang="en-US" dirty="0" smtClean="0"/>
              <a:t>Interview in an appropriate location</a:t>
            </a:r>
          </a:p>
          <a:p>
            <a:r>
              <a:rPr lang="en-CA" altLang="en-US" dirty="0" smtClean="0"/>
              <a:t>Minimize interruptions</a:t>
            </a:r>
          </a:p>
        </p:txBody>
      </p:sp>
    </p:spTree>
    <p:extLst>
      <p:ext uri="{BB962C8B-B14F-4D97-AF65-F5344CB8AC3E}">
        <p14:creationId xmlns:p14="http://schemas.microsoft.com/office/powerpoint/2010/main" val="31305980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About this course</a:t>
            </a:r>
            <a:endParaRPr lang="en-CA" dirty="0"/>
          </a:p>
        </p:txBody>
      </p:sp>
      <p:sp>
        <p:nvSpPr>
          <p:cNvPr id="3" name="Text Placeholder 2"/>
          <p:cNvSpPr>
            <a:spLocks noGrp="1"/>
          </p:cNvSpPr>
          <p:nvPr>
            <p:ph type="body" sz="quarter" idx="10"/>
          </p:nvPr>
        </p:nvSpPr>
        <p:spPr/>
        <p:txBody>
          <a:bodyPr/>
          <a:lstStyle/>
          <a:p>
            <a:r>
              <a:rPr lang="en-CA" dirty="0" smtClean="0"/>
              <a:t>Conducting investigations is an important function of occupational health committees (OHCs) and worker health and safety representatives</a:t>
            </a:r>
          </a:p>
          <a:p>
            <a:r>
              <a:rPr lang="en-CA" dirty="0" smtClean="0"/>
              <a:t>This course will help you:</a:t>
            </a:r>
          </a:p>
          <a:p>
            <a:pPr lvl="1"/>
            <a:r>
              <a:rPr lang="en-CA" dirty="0" smtClean="0"/>
              <a:t>Understand responsibilities</a:t>
            </a:r>
          </a:p>
          <a:p>
            <a:pPr lvl="1"/>
            <a:r>
              <a:rPr lang="en-CA" dirty="0" smtClean="0"/>
              <a:t>Investigate effectively</a:t>
            </a:r>
            <a:endParaRPr lang="en-CA" dirty="0"/>
          </a:p>
        </p:txBody>
      </p:sp>
    </p:spTree>
    <p:extLst>
      <p:ext uri="{BB962C8B-B14F-4D97-AF65-F5344CB8AC3E}">
        <p14:creationId xmlns:p14="http://schemas.microsoft.com/office/powerpoint/2010/main" val="389509098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CA" altLang="en-US" dirty="0" smtClean="0"/>
              <a:t>Plan the interview</a:t>
            </a:r>
          </a:p>
        </p:txBody>
      </p:sp>
      <p:sp>
        <p:nvSpPr>
          <p:cNvPr id="97283" name="Rectangle 3"/>
          <p:cNvSpPr>
            <a:spLocks noGrp="1" noChangeArrowheads="1"/>
          </p:cNvSpPr>
          <p:nvPr>
            <p:ph idx="10"/>
          </p:nvPr>
        </p:nvSpPr>
        <p:spPr/>
        <p:txBody>
          <a:bodyPr/>
          <a:lstStyle/>
          <a:p>
            <a:pPr marL="457200" indent="-457200">
              <a:buFont typeface="+mj-lt"/>
              <a:buAutoNum type="arabicPeriod"/>
            </a:pPr>
            <a:r>
              <a:rPr lang="en-CA" altLang="en-US" dirty="0" smtClean="0"/>
              <a:t>Interview those who were involved in the incident, saw it or were first on the scene</a:t>
            </a:r>
          </a:p>
          <a:p>
            <a:pPr marL="457200" indent="-457200">
              <a:buFont typeface="+mj-lt"/>
              <a:buAutoNum type="arabicPeriod"/>
            </a:pPr>
            <a:r>
              <a:rPr lang="en-CA" altLang="en-US" dirty="0" smtClean="0"/>
              <a:t>Interview those who know what was happening before the incident</a:t>
            </a:r>
          </a:p>
          <a:p>
            <a:pPr marL="457200" indent="-457200">
              <a:buFont typeface="+mj-lt"/>
              <a:buAutoNum type="arabicPeriod"/>
            </a:pPr>
            <a:r>
              <a:rPr lang="en-CA" altLang="en-US" dirty="0" smtClean="0"/>
              <a:t>Interview others like a trainer, technical experts, facility staff, etc.</a:t>
            </a:r>
          </a:p>
          <a:p>
            <a:r>
              <a:rPr lang="en-CA" altLang="en-US" dirty="0" smtClean="0"/>
              <a:t>Conduct follow-up interviews as required</a:t>
            </a:r>
          </a:p>
        </p:txBody>
      </p:sp>
    </p:spTree>
    <p:extLst>
      <p:ext uri="{BB962C8B-B14F-4D97-AF65-F5344CB8AC3E}">
        <p14:creationId xmlns:p14="http://schemas.microsoft.com/office/powerpoint/2010/main" val="36341064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CA" altLang="en-US" dirty="0" smtClean="0"/>
              <a:t>Conduct the interview</a:t>
            </a:r>
          </a:p>
        </p:txBody>
      </p:sp>
      <p:sp>
        <p:nvSpPr>
          <p:cNvPr id="97283" name="Rectangle 3"/>
          <p:cNvSpPr>
            <a:spLocks noGrp="1" noChangeArrowheads="1"/>
          </p:cNvSpPr>
          <p:nvPr>
            <p:ph idx="10"/>
          </p:nvPr>
        </p:nvSpPr>
        <p:spPr/>
        <p:txBody>
          <a:bodyPr/>
          <a:lstStyle/>
          <a:p>
            <a:r>
              <a:rPr lang="en-CA" altLang="en-US" dirty="0" smtClean="0"/>
              <a:t>Each interview should be private</a:t>
            </a:r>
          </a:p>
          <a:p>
            <a:r>
              <a:rPr lang="en-CA" altLang="en-US" dirty="0" smtClean="0"/>
              <a:t>Treat everyone with respect</a:t>
            </a:r>
          </a:p>
          <a:p>
            <a:r>
              <a:rPr lang="en-CA" altLang="en-US" dirty="0" smtClean="0"/>
              <a:t>Create an informal environment</a:t>
            </a:r>
          </a:p>
          <a:p>
            <a:r>
              <a:rPr lang="en-CA" altLang="en-US" dirty="0" smtClean="0"/>
              <a:t>Reassure each witness (they might be nervous)</a:t>
            </a:r>
          </a:p>
          <a:p>
            <a:r>
              <a:rPr lang="en-CA" altLang="en-US" dirty="0" smtClean="0"/>
              <a:t>Don’t rush, but keep the interview on track</a:t>
            </a:r>
          </a:p>
        </p:txBody>
      </p:sp>
    </p:spTree>
    <p:extLst>
      <p:ext uri="{BB962C8B-B14F-4D97-AF65-F5344CB8AC3E}">
        <p14:creationId xmlns:p14="http://schemas.microsoft.com/office/powerpoint/2010/main" val="27440476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CA" altLang="en-US" dirty="0" smtClean="0"/>
              <a:t>Conduct the interview</a:t>
            </a:r>
          </a:p>
        </p:txBody>
      </p:sp>
      <p:sp>
        <p:nvSpPr>
          <p:cNvPr id="97283" name="Rectangle 3"/>
          <p:cNvSpPr>
            <a:spLocks noGrp="1" noChangeArrowheads="1"/>
          </p:cNvSpPr>
          <p:nvPr>
            <p:ph idx="10"/>
          </p:nvPr>
        </p:nvSpPr>
        <p:spPr/>
        <p:txBody>
          <a:bodyPr/>
          <a:lstStyle/>
          <a:p>
            <a:r>
              <a:rPr lang="en-CA" altLang="en-US" dirty="0" smtClean="0"/>
              <a:t>Get their version</a:t>
            </a:r>
          </a:p>
          <a:p>
            <a:r>
              <a:rPr lang="en-CA" altLang="en-US" dirty="0" smtClean="0"/>
              <a:t>Expect contradictions between witnesses</a:t>
            </a:r>
          </a:p>
          <a:p>
            <a:r>
              <a:rPr lang="en-CA" altLang="en-US" dirty="0" smtClean="0"/>
              <a:t>Take notes and record critical information</a:t>
            </a:r>
          </a:p>
          <a:p>
            <a:r>
              <a:rPr lang="en-CA" altLang="en-US" dirty="0" smtClean="0"/>
              <a:t>If you use written statements, review each person’s transcript with them before they sign it</a:t>
            </a:r>
          </a:p>
        </p:txBody>
      </p:sp>
    </p:spTree>
    <p:extLst>
      <p:ext uri="{BB962C8B-B14F-4D97-AF65-F5344CB8AC3E}">
        <p14:creationId xmlns:p14="http://schemas.microsoft.com/office/powerpoint/2010/main" val="32193722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CA" altLang="en-US" dirty="0" smtClean="0"/>
              <a:t>Questioning techniques</a:t>
            </a:r>
          </a:p>
        </p:txBody>
      </p:sp>
      <p:sp>
        <p:nvSpPr>
          <p:cNvPr id="97283" name="Rectangle 3"/>
          <p:cNvSpPr>
            <a:spLocks noGrp="1" noChangeArrowheads="1"/>
          </p:cNvSpPr>
          <p:nvPr>
            <p:ph idx="10"/>
          </p:nvPr>
        </p:nvSpPr>
        <p:spPr/>
        <p:txBody>
          <a:bodyPr>
            <a:normAutofit fontScale="85000" lnSpcReduction="20000"/>
          </a:bodyPr>
          <a:lstStyle/>
          <a:p>
            <a:r>
              <a:rPr lang="en-CA" altLang="en-US" dirty="0" smtClean="0"/>
              <a:t>Ask questions to gain knowledge and details</a:t>
            </a:r>
          </a:p>
          <a:p>
            <a:r>
              <a:rPr lang="en-CA" altLang="en-US" dirty="0" smtClean="0"/>
              <a:t>Ask questions to clarify an observation from the scene</a:t>
            </a:r>
          </a:p>
          <a:p>
            <a:r>
              <a:rPr lang="en-CA" altLang="en-US" dirty="0" smtClean="0"/>
              <a:t>Ask open questions (i.e., not yes/no answers)</a:t>
            </a:r>
          </a:p>
          <a:p>
            <a:r>
              <a:rPr lang="en-CA" altLang="en-US" dirty="0" smtClean="0"/>
              <a:t>Ask clarifying questions (i.e., closed questions with a yes/no answer) to narrow down a detail</a:t>
            </a:r>
          </a:p>
          <a:p>
            <a:r>
              <a:rPr lang="en-CA" altLang="en-US" dirty="0" smtClean="0"/>
              <a:t>Pause and give the person time to answer</a:t>
            </a:r>
          </a:p>
          <a:p>
            <a:pPr lvl="1"/>
            <a:r>
              <a:rPr lang="en-CA" altLang="en-US" dirty="0" smtClean="0"/>
              <a:t>Don’t interrupt</a:t>
            </a:r>
          </a:p>
          <a:p>
            <a:r>
              <a:rPr lang="en-CA" altLang="en-US" dirty="0" smtClean="0"/>
              <a:t>Only use drawings, photos or visits to the site to jog memory</a:t>
            </a:r>
          </a:p>
        </p:txBody>
      </p:sp>
    </p:spTree>
    <p:extLst>
      <p:ext uri="{BB962C8B-B14F-4D97-AF65-F5344CB8AC3E}">
        <p14:creationId xmlns:p14="http://schemas.microsoft.com/office/powerpoint/2010/main" val="19312466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CA" dirty="0" smtClean="0"/>
              <a:t>Dribbles Plastics incident scenario: </a:t>
            </a:r>
            <a:br>
              <a:rPr lang="en-CA" dirty="0" smtClean="0"/>
            </a:br>
            <a:r>
              <a:rPr lang="en-CA" dirty="0" smtClean="0"/>
              <a:t>Interview witnesses</a:t>
            </a:r>
            <a:endParaRPr lang="en-CA" dirty="0"/>
          </a:p>
        </p:txBody>
      </p:sp>
    </p:spTree>
    <p:extLst>
      <p:ext uri="{BB962C8B-B14F-4D97-AF65-F5344CB8AC3E}">
        <p14:creationId xmlns:p14="http://schemas.microsoft.com/office/powerpoint/2010/main" val="11045088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CA" altLang="en-US" dirty="0" smtClean="0"/>
              <a:t>Instructions</a:t>
            </a:r>
          </a:p>
        </p:txBody>
      </p:sp>
      <p:sp>
        <p:nvSpPr>
          <p:cNvPr id="95235" name="Rectangle 3"/>
          <p:cNvSpPr>
            <a:spLocks noGrp="1" noChangeArrowheads="1"/>
          </p:cNvSpPr>
          <p:nvPr>
            <p:ph type="body" sz="quarter" idx="10"/>
          </p:nvPr>
        </p:nvSpPr>
        <p:spPr/>
        <p:txBody>
          <a:bodyPr/>
          <a:lstStyle/>
          <a:p>
            <a:r>
              <a:rPr lang="en-CA" altLang="en-US" dirty="0" smtClean="0"/>
              <a:t>Use the Dribbles Plastics incident scenario to conduct interviews</a:t>
            </a:r>
          </a:p>
          <a:p>
            <a:pPr lvl="1"/>
            <a:r>
              <a:rPr lang="en-CA" altLang="en-US" dirty="0" smtClean="0"/>
              <a:t>Select worker and employer co-chairs to interview witnesses</a:t>
            </a:r>
          </a:p>
          <a:p>
            <a:pPr lvl="1"/>
            <a:r>
              <a:rPr lang="en-CA" altLang="en-US" dirty="0" smtClean="0"/>
              <a:t>Others will be the injured worker, witnesses, supervisor and employer (each person/role will be provided instructions)</a:t>
            </a:r>
          </a:p>
          <a:p>
            <a:pPr lvl="1"/>
            <a:r>
              <a:rPr lang="en-CA" altLang="en-US" dirty="0" smtClean="0"/>
              <a:t>When your group has completed the interviews, assess the information gathered</a:t>
            </a:r>
          </a:p>
          <a:p>
            <a:endParaRPr lang="en-CA" altLang="en-US" dirty="0" smtClean="0"/>
          </a:p>
        </p:txBody>
      </p:sp>
    </p:spTree>
    <p:extLst>
      <p:ext uri="{BB962C8B-B14F-4D97-AF65-F5344CB8AC3E}">
        <p14:creationId xmlns:p14="http://schemas.microsoft.com/office/powerpoint/2010/main" val="1301512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CA" altLang="en-US" dirty="0" smtClean="0"/>
              <a:t>Instructions</a:t>
            </a:r>
          </a:p>
        </p:txBody>
      </p:sp>
      <p:sp>
        <p:nvSpPr>
          <p:cNvPr id="95235" name="Rectangle 3"/>
          <p:cNvSpPr>
            <a:spLocks noGrp="1" noChangeArrowheads="1"/>
          </p:cNvSpPr>
          <p:nvPr>
            <p:ph type="body" sz="quarter" idx="10"/>
          </p:nvPr>
        </p:nvSpPr>
        <p:spPr/>
        <p:txBody>
          <a:bodyPr>
            <a:normAutofit lnSpcReduction="10000"/>
          </a:bodyPr>
          <a:lstStyle/>
          <a:p>
            <a:pPr>
              <a:spcAft>
                <a:spcPts val="1200"/>
              </a:spcAft>
            </a:pPr>
            <a:r>
              <a:rPr lang="en-CA" altLang="en-US" dirty="0" smtClean="0"/>
              <a:t>Before interviews begin, develop questions to ask witnesses:</a:t>
            </a:r>
          </a:p>
          <a:p>
            <a:pPr lvl="1">
              <a:spcAft>
                <a:spcPts val="1200"/>
              </a:spcAft>
            </a:pPr>
            <a:r>
              <a:rPr lang="en-CA" altLang="en-US" dirty="0" smtClean="0"/>
              <a:t>Use question in workbook as starting point</a:t>
            </a:r>
          </a:p>
          <a:p>
            <a:pPr lvl="1">
              <a:spcAft>
                <a:spcPts val="1200"/>
              </a:spcAft>
            </a:pPr>
            <a:r>
              <a:rPr lang="en-CA" altLang="en-US" dirty="0" smtClean="0"/>
              <a:t>What information do you want to get from each witness?</a:t>
            </a:r>
          </a:p>
          <a:p>
            <a:pPr lvl="1">
              <a:spcAft>
                <a:spcPts val="1200"/>
              </a:spcAft>
            </a:pPr>
            <a:r>
              <a:rPr lang="en-CA" altLang="en-US" dirty="0" smtClean="0"/>
              <a:t>Use the physical and documentary evidence to create questions</a:t>
            </a:r>
          </a:p>
          <a:p>
            <a:pPr lvl="1">
              <a:spcAft>
                <a:spcPts val="1200"/>
              </a:spcAft>
            </a:pPr>
            <a:r>
              <a:rPr lang="en-CA" altLang="en-US" dirty="0" smtClean="0"/>
              <a:t>Create additional questions as you see necessary</a:t>
            </a:r>
          </a:p>
          <a:p>
            <a:pPr lvl="1">
              <a:spcAft>
                <a:spcPts val="1200"/>
              </a:spcAft>
            </a:pPr>
            <a:r>
              <a:rPr lang="en-CA" altLang="en-US" dirty="0" smtClean="0"/>
              <a:t>Deter who will take statements and notes</a:t>
            </a:r>
          </a:p>
          <a:p>
            <a:endParaRPr lang="en-CA" altLang="en-US" dirty="0" smtClean="0"/>
          </a:p>
        </p:txBody>
      </p:sp>
    </p:spTree>
    <p:extLst>
      <p:ext uri="{BB962C8B-B14F-4D97-AF65-F5344CB8AC3E}">
        <p14:creationId xmlns:p14="http://schemas.microsoft.com/office/powerpoint/2010/main" val="10365708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CA" altLang="en-US" dirty="0" smtClean="0"/>
              <a:t>Interview witnesses</a:t>
            </a:r>
          </a:p>
        </p:txBody>
      </p:sp>
      <p:sp>
        <p:nvSpPr>
          <p:cNvPr id="97283" name="Rectangle 3"/>
          <p:cNvSpPr>
            <a:spLocks noGrp="1" noChangeArrowheads="1"/>
          </p:cNvSpPr>
          <p:nvPr>
            <p:ph idx="10"/>
          </p:nvPr>
        </p:nvSpPr>
        <p:spPr/>
        <p:txBody>
          <a:bodyPr>
            <a:normAutofit/>
          </a:bodyPr>
          <a:lstStyle/>
          <a:p>
            <a:pPr marL="457200" indent="-457200">
              <a:buFont typeface="+mj-lt"/>
              <a:buAutoNum type="arabicPeriod"/>
            </a:pPr>
            <a:r>
              <a:rPr lang="en-CA" altLang="en-US" dirty="0" smtClean="0"/>
              <a:t>Interview Herbert</a:t>
            </a:r>
          </a:p>
          <a:p>
            <a:pPr marL="457200" indent="-457200">
              <a:buFont typeface="+mj-lt"/>
              <a:buAutoNum type="arabicPeriod"/>
            </a:pPr>
            <a:r>
              <a:rPr lang="en-CA" altLang="en-US" dirty="0" smtClean="0"/>
              <a:t>Interview maintenance and sanitation engineer</a:t>
            </a:r>
          </a:p>
          <a:p>
            <a:pPr marL="457200" indent="-457200">
              <a:buFont typeface="+mj-lt"/>
              <a:buAutoNum type="arabicPeriod"/>
            </a:pPr>
            <a:r>
              <a:rPr lang="en-CA" altLang="en-US" dirty="0" smtClean="0"/>
              <a:t>Interview supervisor</a:t>
            </a:r>
          </a:p>
          <a:p>
            <a:pPr marL="457200" indent="-457200">
              <a:buFont typeface="+mj-lt"/>
              <a:buAutoNum type="arabicPeriod"/>
            </a:pPr>
            <a:r>
              <a:rPr lang="en-CA" altLang="en-US" dirty="0" smtClean="0"/>
              <a:t>Interview Delbert</a:t>
            </a:r>
          </a:p>
        </p:txBody>
      </p:sp>
    </p:spTree>
    <p:extLst>
      <p:ext uri="{BB962C8B-B14F-4D97-AF65-F5344CB8AC3E}">
        <p14:creationId xmlns:p14="http://schemas.microsoft.com/office/powerpoint/2010/main" val="1173236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CA" altLang="en-US" dirty="0" smtClean="0"/>
              <a:t>Interview results</a:t>
            </a:r>
          </a:p>
        </p:txBody>
      </p:sp>
      <p:sp>
        <p:nvSpPr>
          <p:cNvPr id="95235" name="Rectangle 3"/>
          <p:cNvSpPr>
            <a:spLocks noGrp="1" noChangeArrowheads="1"/>
          </p:cNvSpPr>
          <p:nvPr>
            <p:ph type="body" sz="quarter" idx="10"/>
          </p:nvPr>
        </p:nvSpPr>
        <p:spPr/>
        <p:txBody>
          <a:bodyPr>
            <a:normAutofit fontScale="92500" lnSpcReduction="20000"/>
          </a:bodyPr>
          <a:lstStyle/>
          <a:p>
            <a:pPr>
              <a:spcAft>
                <a:spcPts val="1200"/>
              </a:spcAft>
            </a:pPr>
            <a:r>
              <a:rPr lang="en-CA" altLang="en-US" dirty="0" smtClean="0"/>
              <a:t>What did you learn from Herbert?</a:t>
            </a:r>
          </a:p>
          <a:p>
            <a:pPr lvl="1">
              <a:spcAft>
                <a:spcPts val="1200"/>
              </a:spcAft>
            </a:pPr>
            <a:r>
              <a:rPr lang="en-CA" altLang="en-US" dirty="0" smtClean="0"/>
              <a:t>Very little orientation and training</a:t>
            </a:r>
          </a:p>
          <a:p>
            <a:pPr lvl="1">
              <a:spcAft>
                <a:spcPts val="1200"/>
              </a:spcAft>
            </a:pPr>
            <a:r>
              <a:rPr lang="en-CA" altLang="en-US" dirty="0" smtClean="0"/>
              <a:t>Had never seen an operator’s manual</a:t>
            </a:r>
          </a:p>
          <a:p>
            <a:pPr lvl="1">
              <a:spcAft>
                <a:spcPts val="1200"/>
              </a:spcAft>
            </a:pPr>
            <a:r>
              <a:rPr lang="en-CA" altLang="en-US" dirty="0" smtClean="0"/>
              <a:t>No written work procedures</a:t>
            </a:r>
          </a:p>
          <a:p>
            <a:pPr lvl="1">
              <a:spcAft>
                <a:spcPts val="1200"/>
              </a:spcAft>
            </a:pPr>
            <a:r>
              <a:rPr lang="en-CA" altLang="en-US" dirty="0" smtClean="0"/>
              <a:t>Other operators clear jams themselves</a:t>
            </a:r>
          </a:p>
          <a:p>
            <a:pPr lvl="1">
              <a:spcAft>
                <a:spcPts val="1200"/>
              </a:spcAft>
            </a:pPr>
            <a:r>
              <a:rPr lang="en-CA" altLang="en-US" dirty="0" smtClean="0"/>
              <a:t>An experienced worker showed Herbert how to jog the machine</a:t>
            </a:r>
          </a:p>
          <a:p>
            <a:pPr lvl="1">
              <a:spcAft>
                <a:spcPts val="1200"/>
              </a:spcAft>
            </a:pPr>
            <a:r>
              <a:rPr lang="en-CA" altLang="en-US" dirty="0" smtClean="0"/>
              <a:t>Herbert reached (left hand) between the rollers and machine activated before he got his hand out, causing the injury</a:t>
            </a:r>
          </a:p>
          <a:p>
            <a:pPr lvl="1">
              <a:spcAft>
                <a:spcPts val="1200"/>
              </a:spcAft>
            </a:pPr>
            <a:r>
              <a:rPr lang="en-CA" altLang="en-US" dirty="0" smtClean="0"/>
              <a:t>Left hand will require extensive surgery</a:t>
            </a:r>
          </a:p>
          <a:p>
            <a:endParaRPr lang="en-CA" altLang="en-US" dirty="0" smtClean="0"/>
          </a:p>
        </p:txBody>
      </p:sp>
    </p:spTree>
    <p:extLst>
      <p:ext uri="{BB962C8B-B14F-4D97-AF65-F5344CB8AC3E}">
        <p14:creationId xmlns:p14="http://schemas.microsoft.com/office/powerpoint/2010/main" val="36917992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5235">
                                            <p:txEl>
                                              <p:pRg st="1" end="1"/>
                                            </p:txEl>
                                          </p:spTgt>
                                        </p:tgtEl>
                                        <p:attrNameLst>
                                          <p:attrName>style.visibility</p:attrName>
                                        </p:attrNameLst>
                                      </p:cBhvr>
                                      <p:to>
                                        <p:strVal val="visible"/>
                                      </p:to>
                                    </p:set>
                                    <p:animEffect transition="in" filter="fade">
                                      <p:cBhvr>
                                        <p:cTn id="7" dur="500"/>
                                        <p:tgtEl>
                                          <p:spTgt spid="9523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5235">
                                            <p:txEl>
                                              <p:pRg st="2" end="2"/>
                                            </p:txEl>
                                          </p:spTgt>
                                        </p:tgtEl>
                                        <p:attrNameLst>
                                          <p:attrName>style.visibility</p:attrName>
                                        </p:attrNameLst>
                                      </p:cBhvr>
                                      <p:to>
                                        <p:strVal val="visible"/>
                                      </p:to>
                                    </p:set>
                                    <p:animEffect transition="in" filter="fade">
                                      <p:cBhvr>
                                        <p:cTn id="10" dur="500"/>
                                        <p:tgtEl>
                                          <p:spTgt spid="95235">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5235">
                                            <p:txEl>
                                              <p:pRg st="3" end="3"/>
                                            </p:txEl>
                                          </p:spTgt>
                                        </p:tgtEl>
                                        <p:attrNameLst>
                                          <p:attrName>style.visibility</p:attrName>
                                        </p:attrNameLst>
                                      </p:cBhvr>
                                      <p:to>
                                        <p:strVal val="visible"/>
                                      </p:to>
                                    </p:set>
                                    <p:animEffect transition="in" filter="fade">
                                      <p:cBhvr>
                                        <p:cTn id="13" dur="500"/>
                                        <p:tgtEl>
                                          <p:spTgt spid="95235">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5235">
                                            <p:txEl>
                                              <p:pRg st="4" end="4"/>
                                            </p:txEl>
                                          </p:spTgt>
                                        </p:tgtEl>
                                        <p:attrNameLst>
                                          <p:attrName>style.visibility</p:attrName>
                                        </p:attrNameLst>
                                      </p:cBhvr>
                                      <p:to>
                                        <p:strVal val="visible"/>
                                      </p:to>
                                    </p:set>
                                    <p:animEffect transition="in" filter="fade">
                                      <p:cBhvr>
                                        <p:cTn id="16" dur="500"/>
                                        <p:tgtEl>
                                          <p:spTgt spid="95235">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95235">
                                            <p:txEl>
                                              <p:pRg st="5" end="5"/>
                                            </p:txEl>
                                          </p:spTgt>
                                        </p:tgtEl>
                                        <p:attrNameLst>
                                          <p:attrName>style.visibility</p:attrName>
                                        </p:attrNameLst>
                                      </p:cBhvr>
                                      <p:to>
                                        <p:strVal val="visible"/>
                                      </p:to>
                                    </p:set>
                                    <p:animEffect transition="in" filter="fade">
                                      <p:cBhvr>
                                        <p:cTn id="19" dur="500"/>
                                        <p:tgtEl>
                                          <p:spTgt spid="95235">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95235">
                                            <p:txEl>
                                              <p:pRg st="6" end="6"/>
                                            </p:txEl>
                                          </p:spTgt>
                                        </p:tgtEl>
                                        <p:attrNameLst>
                                          <p:attrName>style.visibility</p:attrName>
                                        </p:attrNameLst>
                                      </p:cBhvr>
                                      <p:to>
                                        <p:strVal val="visible"/>
                                      </p:to>
                                    </p:set>
                                    <p:animEffect transition="in" filter="fade">
                                      <p:cBhvr>
                                        <p:cTn id="22" dur="500"/>
                                        <p:tgtEl>
                                          <p:spTgt spid="95235">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95235">
                                            <p:txEl>
                                              <p:pRg st="7" end="7"/>
                                            </p:txEl>
                                          </p:spTgt>
                                        </p:tgtEl>
                                        <p:attrNameLst>
                                          <p:attrName>style.visibility</p:attrName>
                                        </p:attrNameLst>
                                      </p:cBhvr>
                                      <p:to>
                                        <p:strVal val="visible"/>
                                      </p:to>
                                    </p:set>
                                    <p:animEffect transition="in" filter="fade">
                                      <p:cBhvr>
                                        <p:cTn id="25" dur="500"/>
                                        <p:tgtEl>
                                          <p:spTgt spid="952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CA" altLang="en-US" dirty="0" smtClean="0"/>
              <a:t>Interview results</a:t>
            </a:r>
          </a:p>
        </p:txBody>
      </p:sp>
      <p:sp>
        <p:nvSpPr>
          <p:cNvPr id="95235" name="Rectangle 3"/>
          <p:cNvSpPr>
            <a:spLocks noGrp="1" noChangeArrowheads="1"/>
          </p:cNvSpPr>
          <p:nvPr>
            <p:ph type="body" sz="quarter" idx="10"/>
          </p:nvPr>
        </p:nvSpPr>
        <p:spPr>
          <a:xfrm>
            <a:off x="838200" y="1828800"/>
            <a:ext cx="7543800" cy="4120480"/>
          </a:xfrm>
        </p:spPr>
        <p:txBody>
          <a:bodyPr>
            <a:normAutofit fontScale="85000" lnSpcReduction="20000"/>
          </a:bodyPr>
          <a:lstStyle/>
          <a:p>
            <a:pPr>
              <a:spcAft>
                <a:spcPts val="1200"/>
              </a:spcAft>
            </a:pPr>
            <a:r>
              <a:rPr lang="en-CA" altLang="en-US" dirty="0" smtClean="0"/>
              <a:t>What was the maintenance and sanitation engineer’s role?</a:t>
            </a:r>
          </a:p>
          <a:p>
            <a:pPr lvl="1">
              <a:spcAft>
                <a:spcPts val="1200"/>
              </a:spcAft>
            </a:pPr>
            <a:r>
              <a:rPr lang="en-CA" altLang="en-US" dirty="0" smtClean="0"/>
              <a:t>Saw the incident – machine started and closed on Herbert’s hand</a:t>
            </a:r>
          </a:p>
          <a:p>
            <a:pPr lvl="1">
              <a:spcAft>
                <a:spcPts val="1200"/>
              </a:spcAft>
            </a:pPr>
            <a:r>
              <a:rPr lang="en-CA" altLang="en-US" dirty="0" smtClean="0"/>
              <a:t>Herbert took cover off machine</a:t>
            </a:r>
          </a:p>
          <a:p>
            <a:pPr lvl="1">
              <a:spcAft>
                <a:spcPts val="1200"/>
              </a:spcAft>
            </a:pPr>
            <a:r>
              <a:rPr lang="en-CA" altLang="en-US" dirty="0" smtClean="0"/>
              <a:t>Herbert jogged machine with right hand and reached in with his left hand</a:t>
            </a:r>
          </a:p>
          <a:p>
            <a:pPr lvl="1">
              <a:spcAft>
                <a:spcPts val="1200"/>
              </a:spcAft>
            </a:pPr>
            <a:r>
              <a:rPr lang="en-CA" altLang="en-US" dirty="0" smtClean="0"/>
              <a:t>Used manual hand wheel to get Herbert’s hand out</a:t>
            </a:r>
          </a:p>
          <a:p>
            <a:pPr lvl="1">
              <a:spcAft>
                <a:spcPts val="1200"/>
              </a:spcAft>
            </a:pPr>
            <a:r>
              <a:rPr lang="en-CA" altLang="en-US" dirty="0" smtClean="0"/>
              <a:t>Certified to repair boilers, steam pressure vessels, furnaces, industrial air conditioners, but not dribblers</a:t>
            </a:r>
          </a:p>
          <a:p>
            <a:pPr lvl="1">
              <a:spcAft>
                <a:spcPts val="1200"/>
              </a:spcAft>
            </a:pPr>
            <a:r>
              <a:rPr lang="en-CA" altLang="en-US" dirty="0" smtClean="0"/>
              <a:t>Has never seen a service manual</a:t>
            </a:r>
          </a:p>
          <a:p>
            <a:pPr lvl="1">
              <a:spcAft>
                <a:spcPts val="1200"/>
              </a:spcAft>
            </a:pPr>
            <a:r>
              <a:rPr lang="en-CA" altLang="en-US" dirty="0" smtClean="0"/>
              <a:t>Not aware machine was rewired or that emergency switch was not working</a:t>
            </a:r>
          </a:p>
        </p:txBody>
      </p:sp>
    </p:spTree>
    <p:extLst>
      <p:ext uri="{BB962C8B-B14F-4D97-AF65-F5344CB8AC3E}">
        <p14:creationId xmlns:p14="http://schemas.microsoft.com/office/powerpoint/2010/main" val="10511011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5235">
                                            <p:txEl>
                                              <p:pRg st="1" end="1"/>
                                            </p:txEl>
                                          </p:spTgt>
                                        </p:tgtEl>
                                        <p:attrNameLst>
                                          <p:attrName>style.visibility</p:attrName>
                                        </p:attrNameLst>
                                      </p:cBhvr>
                                      <p:to>
                                        <p:strVal val="visible"/>
                                      </p:to>
                                    </p:set>
                                    <p:animEffect transition="in" filter="fade">
                                      <p:cBhvr>
                                        <p:cTn id="7" dur="500"/>
                                        <p:tgtEl>
                                          <p:spTgt spid="9523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5235">
                                            <p:txEl>
                                              <p:pRg st="2" end="2"/>
                                            </p:txEl>
                                          </p:spTgt>
                                        </p:tgtEl>
                                        <p:attrNameLst>
                                          <p:attrName>style.visibility</p:attrName>
                                        </p:attrNameLst>
                                      </p:cBhvr>
                                      <p:to>
                                        <p:strVal val="visible"/>
                                      </p:to>
                                    </p:set>
                                    <p:animEffect transition="in" filter="fade">
                                      <p:cBhvr>
                                        <p:cTn id="10" dur="500"/>
                                        <p:tgtEl>
                                          <p:spTgt spid="95235">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5235">
                                            <p:txEl>
                                              <p:pRg st="3" end="3"/>
                                            </p:txEl>
                                          </p:spTgt>
                                        </p:tgtEl>
                                        <p:attrNameLst>
                                          <p:attrName>style.visibility</p:attrName>
                                        </p:attrNameLst>
                                      </p:cBhvr>
                                      <p:to>
                                        <p:strVal val="visible"/>
                                      </p:to>
                                    </p:set>
                                    <p:animEffect transition="in" filter="fade">
                                      <p:cBhvr>
                                        <p:cTn id="13" dur="500"/>
                                        <p:tgtEl>
                                          <p:spTgt spid="95235">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5235">
                                            <p:txEl>
                                              <p:pRg st="4" end="4"/>
                                            </p:txEl>
                                          </p:spTgt>
                                        </p:tgtEl>
                                        <p:attrNameLst>
                                          <p:attrName>style.visibility</p:attrName>
                                        </p:attrNameLst>
                                      </p:cBhvr>
                                      <p:to>
                                        <p:strVal val="visible"/>
                                      </p:to>
                                    </p:set>
                                    <p:animEffect transition="in" filter="fade">
                                      <p:cBhvr>
                                        <p:cTn id="16" dur="500"/>
                                        <p:tgtEl>
                                          <p:spTgt spid="95235">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95235">
                                            <p:txEl>
                                              <p:pRg st="5" end="5"/>
                                            </p:txEl>
                                          </p:spTgt>
                                        </p:tgtEl>
                                        <p:attrNameLst>
                                          <p:attrName>style.visibility</p:attrName>
                                        </p:attrNameLst>
                                      </p:cBhvr>
                                      <p:to>
                                        <p:strVal val="visible"/>
                                      </p:to>
                                    </p:set>
                                    <p:animEffect transition="in" filter="fade">
                                      <p:cBhvr>
                                        <p:cTn id="19" dur="500"/>
                                        <p:tgtEl>
                                          <p:spTgt spid="95235">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95235">
                                            <p:txEl>
                                              <p:pRg st="6" end="6"/>
                                            </p:txEl>
                                          </p:spTgt>
                                        </p:tgtEl>
                                        <p:attrNameLst>
                                          <p:attrName>style.visibility</p:attrName>
                                        </p:attrNameLst>
                                      </p:cBhvr>
                                      <p:to>
                                        <p:strVal val="visible"/>
                                      </p:to>
                                    </p:set>
                                    <p:animEffect transition="in" filter="fade">
                                      <p:cBhvr>
                                        <p:cTn id="22" dur="500"/>
                                        <p:tgtEl>
                                          <p:spTgt spid="95235">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95235">
                                            <p:txEl>
                                              <p:pRg st="7" end="7"/>
                                            </p:txEl>
                                          </p:spTgt>
                                        </p:tgtEl>
                                        <p:attrNameLst>
                                          <p:attrName>style.visibility</p:attrName>
                                        </p:attrNameLst>
                                      </p:cBhvr>
                                      <p:to>
                                        <p:strVal val="visible"/>
                                      </p:to>
                                    </p:set>
                                    <p:animEffect transition="in" filter="fade">
                                      <p:cBhvr>
                                        <p:cTn id="25" dur="500"/>
                                        <p:tgtEl>
                                          <p:spTgt spid="952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About this course</a:t>
            </a:r>
            <a:endParaRPr lang="en-CA" dirty="0"/>
          </a:p>
        </p:txBody>
      </p:sp>
      <p:sp>
        <p:nvSpPr>
          <p:cNvPr id="3" name="Text Placeholder 2"/>
          <p:cNvSpPr>
            <a:spLocks noGrp="1"/>
          </p:cNvSpPr>
          <p:nvPr>
            <p:ph type="body" sz="quarter" idx="10"/>
          </p:nvPr>
        </p:nvSpPr>
        <p:spPr/>
        <p:txBody>
          <a:bodyPr>
            <a:normAutofit fontScale="92500" lnSpcReduction="10000"/>
          </a:bodyPr>
          <a:lstStyle/>
          <a:p>
            <a:r>
              <a:rPr lang="en-CA" dirty="0" smtClean="0"/>
              <a:t>Two parts to course:</a:t>
            </a:r>
          </a:p>
          <a:p>
            <a:pPr lvl="1"/>
            <a:r>
              <a:rPr lang="en-CA" dirty="0" smtClean="0"/>
              <a:t>Part I: Regulatory requirements</a:t>
            </a:r>
          </a:p>
          <a:p>
            <a:pPr lvl="1"/>
            <a:r>
              <a:rPr lang="en-CA" dirty="0" smtClean="0"/>
              <a:t>Part II: CART (investigation techniques)</a:t>
            </a:r>
          </a:p>
          <a:p>
            <a:pPr lvl="2"/>
            <a:r>
              <a:rPr lang="en-CA" dirty="0" smtClean="0"/>
              <a:t>Collect evidence</a:t>
            </a:r>
          </a:p>
          <a:p>
            <a:pPr lvl="2"/>
            <a:r>
              <a:rPr lang="en-CA" dirty="0" smtClean="0"/>
              <a:t>Analyze evidence</a:t>
            </a:r>
          </a:p>
          <a:p>
            <a:pPr lvl="2"/>
            <a:r>
              <a:rPr lang="en-CA" dirty="0" smtClean="0"/>
              <a:t>Report (reporting to OHC and writing report)</a:t>
            </a:r>
          </a:p>
          <a:p>
            <a:pPr lvl="2"/>
            <a:r>
              <a:rPr lang="en-CA" dirty="0" smtClean="0"/>
              <a:t>Take action (employer)</a:t>
            </a:r>
            <a:endParaRPr lang="en-CA" dirty="0"/>
          </a:p>
        </p:txBody>
      </p:sp>
    </p:spTree>
    <p:extLst>
      <p:ext uri="{BB962C8B-B14F-4D97-AF65-F5344CB8AC3E}">
        <p14:creationId xmlns:p14="http://schemas.microsoft.com/office/powerpoint/2010/main" val="177291976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CA" altLang="en-US" dirty="0" smtClean="0"/>
              <a:t>Interview results</a:t>
            </a:r>
          </a:p>
        </p:txBody>
      </p:sp>
      <p:sp>
        <p:nvSpPr>
          <p:cNvPr id="95235" name="Rectangle 3"/>
          <p:cNvSpPr>
            <a:spLocks noGrp="1" noChangeArrowheads="1"/>
          </p:cNvSpPr>
          <p:nvPr>
            <p:ph type="body" sz="quarter" idx="10"/>
          </p:nvPr>
        </p:nvSpPr>
        <p:spPr/>
        <p:txBody>
          <a:bodyPr>
            <a:normAutofit fontScale="92500" lnSpcReduction="10000"/>
          </a:bodyPr>
          <a:lstStyle/>
          <a:p>
            <a:pPr>
              <a:spcAft>
                <a:spcPts val="1200"/>
              </a:spcAft>
            </a:pPr>
            <a:r>
              <a:rPr lang="en-CA" altLang="en-US" dirty="0" smtClean="0"/>
              <a:t>What was the supervisor’s position?</a:t>
            </a:r>
          </a:p>
          <a:p>
            <a:pPr lvl="1">
              <a:spcAft>
                <a:spcPts val="600"/>
              </a:spcAft>
            </a:pPr>
            <a:r>
              <a:rPr lang="en-CA" altLang="en-US" dirty="0" smtClean="0"/>
              <a:t>No one reported any problems so assumed everything was fine</a:t>
            </a:r>
          </a:p>
          <a:p>
            <a:pPr lvl="1">
              <a:spcAft>
                <a:spcPts val="600"/>
              </a:spcAft>
            </a:pPr>
            <a:r>
              <a:rPr lang="en-CA" altLang="en-US" dirty="0" smtClean="0"/>
              <a:t>Dribbler’s operators and maintenance manuals are locked in the boss’ office</a:t>
            </a:r>
          </a:p>
          <a:p>
            <a:pPr lvl="1">
              <a:spcAft>
                <a:spcPts val="600"/>
              </a:spcAft>
            </a:pPr>
            <a:r>
              <a:rPr lang="en-CA" altLang="en-US" dirty="0" smtClean="0"/>
              <a:t>Dribbler is old, manufacturer no longer in business</a:t>
            </a:r>
          </a:p>
          <a:p>
            <a:pPr lvl="1">
              <a:spcAft>
                <a:spcPts val="600"/>
              </a:spcAft>
            </a:pPr>
            <a:r>
              <a:rPr lang="en-CA" altLang="en-US" dirty="0" smtClean="0"/>
              <a:t>Did not know workers were jogging machine</a:t>
            </a:r>
          </a:p>
          <a:p>
            <a:pPr lvl="1">
              <a:spcAft>
                <a:spcPts val="600"/>
              </a:spcAft>
            </a:pPr>
            <a:r>
              <a:rPr lang="en-CA" altLang="en-US" dirty="0" smtClean="0"/>
              <a:t>Have not reviewed lockout or machine repair policy with workers</a:t>
            </a:r>
          </a:p>
          <a:p>
            <a:pPr lvl="1">
              <a:spcAft>
                <a:spcPts val="600"/>
              </a:spcAft>
            </a:pPr>
            <a:r>
              <a:rPr lang="en-CA" altLang="en-US" dirty="0" smtClean="0"/>
              <a:t>No training on how to be a supervisor</a:t>
            </a:r>
          </a:p>
          <a:p>
            <a:pPr lvl="1">
              <a:spcAft>
                <a:spcPts val="600"/>
              </a:spcAft>
            </a:pPr>
            <a:r>
              <a:rPr lang="en-CA" altLang="en-US" dirty="0" smtClean="0"/>
              <a:t>No safety program at this workplace</a:t>
            </a:r>
          </a:p>
        </p:txBody>
      </p:sp>
    </p:spTree>
    <p:extLst>
      <p:ext uri="{BB962C8B-B14F-4D97-AF65-F5344CB8AC3E}">
        <p14:creationId xmlns:p14="http://schemas.microsoft.com/office/powerpoint/2010/main" val="987038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CA" altLang="en-US" dirty="0" smtClean="0"/>
              <a:t>Interview results</a:t>
            </a:r>
          </a:p>
        </p:txBody>
      </p:sp>
      <p:sp>
        <p:nvSpPr>
          <p:cNvPr id="95235" name="Rectangle 3"/>
          <p:cNvSpPr>
            <a:spLocks noGrp="1" noChangeArrowheads="1"/>
          </p:cNvSpPr>
          <p:nvPr>
            <p:ph type="body" sz="quarter" idx="10"/>
          </p:nvPr>
        </p:nvSpPr>
        <p:spPr/>
        <p:txBody>
          <a:bodyPr>
            <a:normAutofit fontScale="77500" lnSpcReduction="20000"/>
          </a:bodyPr>
          <a:lstStyle/>
          <a:p>
            <a:r>
              <a:rPr lang="en-CA" altLang="en-US" dirty="0" smtClean="0"/>
              <a:t>What is Delbert’s OHS program like?</a:t>
            </a:r>
          </a:p>
          <a:p>
            <a:pPr lvl="1"/>
            <a:r>
              <a:rPr lang="en-CA" altLang="en-US" dirty="0" smtClean="0"/>
              <a:t>Has been meaning to set up a safety program</a:t>
            </a:r>
          </a:p>
          <a:p>
            <a:pPr lvl="1"/>
            <a:r>
              <a:rPr lang="en-CA" altLang="en-US" dirty="0" smtClean="0"/>
              <a:t>First serious incident in some time</a:t>
            </a:r>
          </a:p>
          <a:p>
            <a:pPr lvl="1"/>
            <a:r>
              <a:rPr lang="en-CA" altLang="en-US" dirty="0" smtClean="0"/>
              <a:t>Supervisor is key man in safety</a:t>
            </a:r>
          </a:p>
          <a:p>
            <a:pPr lvl="1"/>
            <a:r>
              <a:rPr lang="en-CA" altLang="en-US" dirty="0" smtClean="0"/>
              <a:t>Learned everything about safety from father who was killed in incident at previous plant</a:t>
            </a:r>
          </a:p>
          <a:p>
            <a:pPr lvl="1"/>
            <a:r>
              <a:rPr lang="en-CA" altLang="en-US" dirty="0" smtClean="0"/>
              <a:t>Herbert was careless and supervisor incompetent (failed to enforce company safety rules)</a:t>
            </a:r>
          </a:p>
          <a:p>
            <a:pPr lvl="1"/>
            <a:r>
              <a:rPr lang="en-CA" altLang="en-US" dirty="0" smtClean="0"/>
              <a:t>Proud of record with the WCB – premium discounts</a:t>
            </a:r>
          </a:p>
        </p:txBody>
      </p:sp>
    </p:spTree>
    <p:extLst>
      <p:ext uri="{BB962C8B-B14F-4D97-AF65-F5344CB8AC3E}">
        <p14:creationId xmlns:p14="http://schemas.microsoft.com/office/powerpoint/2010/main" val="24374696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Objective 3</a:t>
            </a:r>
            <a:endParaRPr lang="en-CA" dirty="0"/>
          </a:p>
        </p:txBody>
      </p:sp>
      <p:sp>
        <p:nvSpPr>
          <p:cNvPr id="3" name="Content Placeholder 2"/>
          <p:cNvSpPr>
            <a:spLocks noGrp="1"/>
          </p:cNvSpPr>
          <p:nvPr>
            <p:ph sz="quarter" idx="10"/>
          </p:nvPr>
        </p:nvSpPr>
        <p:spPr/>
        <p:txBody>
          <a:bodyPr/>
          <a:lstStyle/>
          <a:p>
            <a:r>
              <a:rPr lang="en-CA" dirty="0" smtClean="0"/>
              <a:t>How to analyze evidence for an investigation</a:t>
            </a:r>
            <a:endParaRPr lang="en-CA" dirty="0"/>
          </a:p>
        </p:txBody>
      </p:sp>
    </p:spTree>
    <p:extLst>
      <p:ext uri="{BB962C8B-B14F-4D97-AF65-F5344CB8AC3E}">
        <p14:creationId xmlns:p14="http://schemas.microsoft.com/office/powerpoint/2010/main" val="272531703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Analyze evidence</a:t>
            </a:r>
            <a:endParaRPr lang="en-CA" dirty="0"/>
          </a:p>
        </p:txBody>
      </p:sp>
      <p:sp>
        <p:nvSpPr>
          <p:cNvPr id="3" name="Text Placeholder 2"/>
          <p:cNvSpPr>
            <a:spLocks noGrp="1"/>
          </p:cNvSpPr>
          <p:nvPr>
            <p:ph type="body" sz="quarter" idx="10"/>
          </p:nvPr>
        </p:nvSpPr>
        <p:spPr/>
        <p:txBody>
          <a:bodyPr/>
          <a:lstStyle/>
          <a:p>
            <a:r>
              <a:rPr lang="en-CA" dirty="0" smtClean="0"/>
              <a:t>After interviews, examine each statement and what it reveals about incident</a:t>
            </a:r>
          </a:p>
          <a:p>
            <a:r>
              <a:rPr lang="en-CA" dirty="0" smtClean="0"/>
              <a:t>Analyze physical and documentary evidence</a:t>
            </a:r>
          </a:p>
          <a:p>
            <a:pPr lvl="1"/>
            <a:r>
              <a:rPr lang="en-CA" dirty="0" smtClean="0"/>
              <a:t>Correlate with interviews</a:t>
            </a:r>
          </a:p>
          <a:p>
            <a:r>
              <a:rPr lang="en-CA" dirty="0" smtClean="0"/>
              <a:t>Consider what substandard actions and/or conditions were factors</a:t>
            </a:r>
            <a:endParaRPr lang="en-CA" dirty="0"/>
          </a:p>
        </p:txBody>
      </p:sp>
    </p:spTree>
    <p:extLst>
      <p:ext uri="{BB962C8B-B14F-4D97-AF65-F5344CB8AC3E}">
        <p14:creationId xmlns:p14="http://schemas.microsoft.com/office/powerpoint/2010/main" val="258789695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Analyze incident factors</a:t>
            </a:r>
            <a:endParaRPr lang="en-CA" dirty="0"/>
          </a:p>
        </p:txBody>
      </p:sp>
      <p:sp>
        <p:nvSpPr>
          <p:cNvPr id="3" name="Text Placeholder 2"/>
          <p:cNvSpPr>
            <a:spLocks noGrp="1"/>
          </p:cNvSpPr>
          <p:nvPr>
            <p:ph type="body" sz="quarter" idx="10"/>
          </p:nvPr>
        </p:nvSpPr>
        <p:spPr/>
        <p:txBody>
          <a:bodyPr>
            <a:normAutofit fontScale="70000" lnSpcReduction="20000"/>
          </a:bodyPr>
          <a:lstStyle/>
          <a:p>
            <a:pPr marL="457200" indent="-457200">
              <a:buFont typeface="+mj-lt"/>
              <a:buAutoNum type="arabicPeriod"/>
            </a:pPr>
            <a:r>
              <a:rPr lang="en-CA" dirty="0" smtClean="0"/>
              <a:t>Go through each event before, during and immediately after the incident</a:t>
            </a:r>
          </a:p>
          <a:p>
            <a:pPr marL="457200" indent="-457200">
              <a:buFont typeface="+mj-lt"/>
              <a:buAutoNum type="arabicPeriod"/>
            </a:pPr>
            <a:r>
              <a:rPr lang="en-CA" dirty="0" smtClean="0"/>
              <a:t>Ask why each happened</a:t>
            </a:r>
          </a:p>
          <a:p>
            <a:pPr marL="457200" indent="-457200">
              <a:buFont typeface="+mj-lt"/>
              <a:buAutoNum type="arabicPeriod"/>
            </a:pPr>
            <a:r>
              <a:rPr lang="en-CA" dirty="0" smtClean="0"/>
              <a:t>Evaluate role of every factor:</a:t>
            </a:r>
          </a:p>
          <a:p>
            <a:pPr lvl="1"/>
            <a:r>
              <a:rPr lang="en-CA" dirty="0" smtClean="0"/>
              <a:t>People (supervision, training and orientation)</a:t>
            </a:r>
          </a:p>
          <a:p>
            <a:pPr lvl="1"/>
            <a:r>
              <a:rPr lang="en-CA" dirty="0" smtClean="0"/>
              <a:t>Material (substances, tools, equipment, etc.)</a:t>
            </a:r>
          </a:p>
          <a:p>
            <a:pPr lvl="1"/>
            <a:r>
              <a:rPr lang="en-CA" dirty="0" smtClean="0"/>
              <a:t>Environment (workplace conditions)</a:t>
            </a:r>
          </a:p>
          <a:p>
            <a:pPr lvl="1"/>
            <a:r>
              <a:rPr lang="en-CA" dirty="0" smtClean="0"/>
              <a:t>Work process (workflow design)</a:t>
            </a:r>
          </a:p>
          <a:p>
            <a:pPr lvl="1"/>
            <a:r>
              <a:rPr lang="en-CA" dirty="0" smtClean="0"/>
              <a:t>System (policies, plans and procedures)</a:t>
            </a:r>
            <a:endParaRPr lang="en-CA" dirty="0"/>
          </a:p>
        </p:txBody>
      </p:sp>
    </p:spTree>
    <p:extLst>
      <p:ext uri="{BB962C8B-B14F-4D97-AF65-F5344CB8AC3E}">
        <p14:creationId xmlns:p14="http://schemas.microsoft.com/office/powerpoint/2010/main" val="156200295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Analyze evidence</a:t>
            </a:r>
            <a:endParaRPr lang="en-CA" dirty="0"/>
          </a:p>
        </p:txBody>
      </p:sp>
      <p:sp>
        <p:nvSpPr>
          <p:cNvPr id="3" name="Text Placeholder 2"/>
          <p:cNvSpPr>
            <a:spLocks noGrp="1"/>
          </p:cNvSpPr>
          <p:nvPr>
            <p:ph type="body" sz="quarter" idx="10"/>
          </p:nvPr>
        </p:nvSpPr>
        <p:spPr/>
        <p:txBody>
          <a:bodyPr>
            <a:normAutofit/>
          </a:bodyPr>
          <a:lstStyle/>
          <a:p>
            <a:r>
              <a:rPr lang="en-CA" dirty="0" smtClean="0"/>
              <a:t>Link together the evidence and other factors to identify:</a:t>
            </a:r>
          </a:p>
          <a:p>
            <a:pPr lvl="1"/>
            <a:r>
              <a:rPr lang="en-CA" dirty="0" smtClean="0"/>
              <a:t>Direct cause</a:t>
            </a:r>
          </a:p>
          <a:p>
            <a:pPr lvl="1"/>
            <a:r>
              <a:rPr lang="en-CA" dirty="0" smtClean="0"/>
              <a:t>Indirect cause</a:t>
            </a:r>
          </a:p>
          <a:p>
            <a:pPr lvl="1"/>
            <a:r>
              <a:rPr lang="en-CA" dirty="0" smtClean="0"/>
              <a:t>Root cause(s)</a:t>
            </a:r>
          </a:p>
          <a:p>
            <a:pPr lvl="2"/>
            <a:r>
              <a:rPr lang="en-CA" dirty="0" smtClean="0"/>
              <a:t>Often health </a:t>
            </a:r>
            <a:r>
              <a:rPr lang="en-CA" smtClean="0"/>
              <a:t>and safety </a:t>
            </a:r>
            <a:r>
              <a:rPr lang="en-CA" dirty="0" smtClean="0"/>
              <a:t>system management problems</a:t>
            </a:r>
            <a:endParaRPr lang="en-CA" dirty="0"/>
          </a:p>
        </p:txBody>
      </p:sp>
    </p:spTree>
    <p:extLst>
      <p:ext uri="{BB962C8B-B14F-4D97-AF65-F5344CB8AC3E}">
        <p14:creationId xmlns:p14="http://schemas.microsoft.com/office/powerpoint/2010/main" val="5505239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Identify direct cause</a:t>
            </a:r>
            <a:endParaRPr lang="en-CA" dirty="0"/>
          </a:p>
        </p:txBody>
      </p:sp>
      <p:sp>
        <p:nvSpPr>
          <p:cNvPr id="4" name="Text Placeholder 3"/>
          <p:cNvSpPr>
            <a:spLocks noGrp="1"/>
          </p:cNvSpPr>
          <p:nvPr>
            <p:ph type="body" sz="quarter" idx="10"/>
          </p:nvPr>
        </p:nvSpPr>
        <p:spPr/>
        <p:txBody>
          <a:bodyPr>
            <a:normAutofit fontScale="92500" lnSpcReduction="20000"/>
          </a:bodyPr>
          <a:lstStyle/>
          <a:p>
            <a:r>
              <a:rPr lang="en-CA" dirty="0" smtClean="0"/>
              <a:t>Direct cause usually happens immediately before incident</a:t>
            </a:r>
          </a:p>
          <a:p>
            <a:r>
              <a:rPr lang="en-CA" dirty="0" smtClean="0"/>
              <a:t>Actions that describe a direct cause</a:t>
            </a:r>
          </a:p>
          <a:p>
            <a:pPr lvl="1"/>
            <a:r>
              <a:rPr lang="en-CA" dirty="0" smtClean="0"/>
              <a:t>Struck by</a:t>
            </a:r>
          </a:p>
          <a:p>
            <a:pPr lvl="1"/>
            <a:r>
              <a:rPr lang="en-CA" dirty="0" smtClean="0"/>
              <a:t>Fall to lower level</a:t>
            </a:r>
          </a:p>
          <a:p>
            <a:pPr lvl="1"/>
            <a:r>
              <a:rPr lang="en-CA" dirty="0" smtClean="0"/>
              <a:t>Caught in, on or between</a:t>
            </a:r>
          </a:p>
          <a:p>
            <a:pPr lvl="1"/>
            <a:r>
              <a:rPr lang="en-CA" dirty="0" smtClean="0"/>
              <a:t>Contact with, exposure to, etc.</a:t>
            </a:r>
          </a:p>
          <a:p>
            <a:r>
              <a:rPr lang="en-CA" dirty="0" smtClean="0"/>
              <a:t>Often involves an unsafe act or substandard condition</a:t>
            </a:r>
            <a:endParaRPr lang="en-CA" dirty="0"/>
          </a:p>
        </p:txBody>
      </p:sp>
    </p:spTree>
    <p:extLst>
      <p:ext uri="{BB962C8B-B14F-4D97-AF65-F5344CB8AC3E}">
        <p14:creationId xmlns:p14="http://schemas.microsoft.com/office/powerpoint/2010/main" val="73965146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Identify indirect causes</a:t>
            </a:r>
            <a:endParaRPr lang="en-CA" dirty="0"/>
          </a:p>
        </p:txBody>
      </p:sp>
      <p:sp>
        <p:nvSpPr>
          <p:cNvPr id="3" name="Text Placeholder 2"/>
          <p:cNvSpPr>
            <a:spLocks noGrp="1"/>
          </p:cNvSpPr>
          <p:nvPr>
            <p:ph type="body" sz="quarter" idx="10"/>
          </p:nvPr>
        </p:nvSpPr>
        <p:spPr/>
        <p:txBody>
          <a:bodyPr>
            <a:normAutofit fontScale="92500"/>
          </a:bodyPr>
          <a:lstStyle/>
          <a:p>
            <a:r>
              <a:rPr lang="en-CA" dirty="0" smtClean="0"/>
              <a:t>These substandard acts, procedures and conditions usually set the stage for the incident</a:t>
            </a:r>
          </a:p>
          <a:p>
            <a:pPr lvl="1"/>
            <a:r>
              <a:rPr lang="en-CA" dirty="0" smtClean="0"/>
              <a:t>Lack of training</a:t>
            </a:r>
          </a:p>
          <a:p>
            <a:pPr lvl="1"/>
            <a:r>
              <a:rPr lang="en-CA" dirty="0" smtClean="0"/>
              <a:t>Departures from safe work practices</a:t>
            </a:r>
          </a:p>
          <a:p>
            <a:pPr lvl="1"/>
            <a:r>
              <a:rPr lang="en-CA" dirty="0" smtClean="0"/>
              <a:t>Not following information on SDSs</a:t>
            </a:r>
          </a:p>
          <a:p>
            <a:pPr lvl="1"/>
            <a:r>
              <a:rPr lang="en-CA" dirty="0" smtClean="0"/>
              <a:t>Using inadequate or defective tools, equipment or materials</a:t>
            </a:r>
          </a:p>
          <a:p>
            <a:pPr lvl="1"/>
            <a:r>
              <a:rPr lang="en-CA" dirty="0" smtClean="0"/>
              <a:t>Inadequate guards or barriers</a:t>
            </a:r>
            <a:endParaRPr lang="en-CA" dirty="0"/>
          </a:p>
        </p:txBody>
      </p:sp>
    </p:spTree>
    <p:extLst>
      <p:ext uri="{BB962C8B-B14F-4D97-AF65-F5344CB8AC3E}">
        <p14:creationId xmlns:p14="http://schemas.microsoft.com/office/powerpoint/2010/main" val="51370739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Identify root cause(s)</a:t>
            </a:r>
            <a:endParaRPr lang="en-CA" dirty="0"/>
          </a:p>
        </p:txBody>
      </p:sp>
      <p:sp>
        <p:nvSpPr>
          <p:cNvPr id="5" name="Text Placeholder 4"/>
          <p:cNvSpPr>
            <a:spLocks noGrp="1"/>
          </p:cNvSpPr>
          <p:nvPr>
            <p:ph type="body" sz="quarter" idx="10"/>
          </p:nvPr>
        </p:nvSpPr>
        <p:spPr/>
        <p:txBody>
          <a:bodyPr>
            <a:normAutofit fontScale="92500" lnSpcReduction="10000"/>
          </a:bodyPr>
          <a:lstStyle/>
          <a:p>
            <a:r>
              <a:rPr lang="en-CA" dirty="0" smtClean="0"/>
              <a:t>Root causes often explain why substandard acts and conditions exist</a:t>
            </a:r>
          </a:p>
          <a:p>
            <a:pPr lvl="1"/>
            <a:r>
              <a:rPr lang="en-CA" dirty="0" smtClean="0"/>
              <a:t>Lack of knowledge – no training program</a:t>
            </a:r>
          </a:p>
          <a:p>
            <a:pPr lvl="1"/>
            <a:r>
              <a:rPr lang="en-CA" dirty="0" smtClean="0"/>
              <a:t>Guards off machinery – there is no repair or maintenance program</a:t>
            </a:r>
          </a:p>
          <a:p>
            <a:pPr lvl="1"/>
            <a:r>
              <a:rPr lang="en-CA" dirty="0" smtClean="0"/>
              <a:t>Worker not following safe operating procedures – a lack of supervision is putting workers at risk</a:t>
            </a:r>
          </a:p>
          <a:p>
            <a:r>
              <a:rPr lang="en-CA" dirty="0" smtClean="0"/>
              <a:t>Health and safety system management problems are often root causes</a:t>
            </a:r>
            <a:endParaRPr lang="en-CA" dirty="0"/>
          </a:p>
        </p:txBody>
      </p:sp>
    </p:spTree>
    <p:extLst>
      <p:ext uri="{BB962C8B-B14F-4D97-AF65-F5344CB8AC3E}">
        <p14:creationId xmlns:p14="http://schemas.microsoft.com/office/powerpoint/2010/main" val="213248934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CA" dirty="0" smtClean="0"/>
              <a:t>Dribbles Plastics incident scenario: </a:t>
            </a:r>
            <a:br>
              <a:rPr lang="en-CA" dirty="0" smtClean="0"/>
            </a:br>
            <a:r>
              <a:rPr lang="en-CA" dirty="0" smtClean="0"/>
              <a:t>Analyze evidence</a:t>
            </a:r>
            <a:endParaRPr lang="en-CA" dirty="0"/>
          </a:p>
        </p:txBody>
      </p:sp>
    </p:spTree>
    <p:extLst>
      <p:ext uri="{BB962C8B-B14F-4D97-AF65-F5344CB8AC3E}">
        <p14:creationId xmlns:p14="http://schemas.microsoft.com/office/powerpoint/2010/main" val="1944242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p:txBody>
          <a:bodyPr/>
          <a:lstStyle/>
          <a:p>
            <a:r>
              <a:rPr lang="en-CA" altLang="en-US" dirty="0" smtClean="0"/>
              <a:t>Icebreaker project</a:t>
            </a:r>
          </a:p>
        </p:txBody>
      </p:sp>
      <p:sp>
        <p:nvSpPr>
          <p:cNvPr id="9219" name="Rectangle 1027"/>
          <p:cNvSpPr>
            <a:spLocks noGrp="1" noChangeArrowheads="1"/>
          </p:cNvSpPr>
          <p:nvPr>
            <p:ph idx="10"/>
          </p:nvPr>
        </p:nvSpPr>
        <p:spPr/>
        <p:txBody>
          <a:bodyPr>
            <a:normAutofit fontScale="85000" lnSpcReduction="10000"/>
          </a:bodyPr>
          <a:lstStyle/>
          <a:p>
            <a:r>
              <a:rPr lang="en-CA" dirty="0" smtClean="0"/>
              <a:t>From your personal experiences with investigations, discuss what went well and what didn’t go well</a:t>
            </a:r>
          </a:p>
          <a:p>
            <a:pPr lvl="1"/>
            <a:r>
              <a:rPr lang="en-CA" dirty="0" smtClean="0"/>
              <a:t>Did the investigation team create a report?</a:t>
            </a:r>
          </a:p>
          <a:p>
            <a:pPr lvl="1"/>
            <a:r>
              <a:rPr lang="en-CA" dirty="0" smtClean="0"/>
              <a:t>Who did the report go to?</a:t>
            </a:r>
          </a:p>
          <a:p>
            <a:pPr lvl="1"/>
            <a:r>
              <a:rPr lang="en-CA" dirty="0" smtClean="0"/>
              <a:t>What actions were taken, if any, to correct the situation?</a:t>
            </a:r>
          </a:p>
          <a:p>
            <a:r>
              <a:rPr lang="en-CA" dirty="0" smtClean="0"/>
              <a:t>If your group does not have investigation experience, discuss what would be important in conducting an investigation</a:t>
            </a:r>
          </a:p>
          <a:p>
            <a:r>
              <a:rPr lang="en-CA" dirty="0" smtClean="0"/>
              <a:t>What do you want to learn today?</a:t>
            </a:r>
          </a:p>
        </p:txBody>
      </p:sp>
    </p:spTree>
    <p:extLst>
      <p:ext uri="{BB962C8B-B14F-4D97-AF65-F5344CB8AC3E}">
        <p14:creationId xmlns:p14="http://schemas.microsoft.com/office/powerpoint/2010/main" val="39038126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CA" altLang="en-US" dirty="0" smtClean="0"/>
              <a:t>Instructions</a:t>
            </a:r>
          </a:p>
        </p:txBody>
      </p:sp>
      <p:sp>
        <p:nvSpPr>
          <p:cNvPr id="95235" name="Rectangle 3"/>
          <p:cNvSpPr>
            <a:spLocks noGrp="1" noChangeArrowheads="1"/>
          </p:cNvSpPr>
          <p:nvPr>
            <p:ph type="body" sz="quarter" idx="10"/>
          </p:nvPr>
        </p:nvSpPr>
        <p:spPr/>
        <p:txBody>
          <a:bodyPr/>
          <a:lstStyle/>
          <a:p>
            <a:r>
              <a:rPr lang="en-CA" altLang="en-US" dirty="0" smtClean="0"/>
              <a:t>Use the physical and documentary evidence and the interview results to analyse the incident causes</a:t>
            </a:r>
          </a:p>
          <a:p>
            <a:pPr lvl="1"/>
            <a:r>
              <a:rPr lang="en-CA" altLang="en-US" dirty="0" smtClean="0"/>
              <a:t>Answer the questions in the workbook</a:t>
            </a:r>
          </a:p>
          <a:p>
            <a:pPr lvl="1"/>
            <a:r>
              <a:rPr lang="en-CA" altLang="en-US" dirty="0" smtClean="0"/>
              <a:t>Determine the direct, indirect and root causes for the Dribbles Plastics incident</a:t>
            </a:r>
          </a:p>
          <a:p>
            <a:pPr lvl="1"/>
            <a:r>
              <a:rPr lang="en-CA" altLang="en-US" dirty="0" smtClean="0"/>
              <a:t>Discuss answers with class</a:t>
            </a:r>
          </a:p>
          <a:p>
            <a:endParaRPr lang="en-CA" altLang="en-US" dirty="0" smtClean="0"/>
          </a:p>
        </p:txBody>
      </p:sp>
    </p:spTree>
    <p:extLst>
      <p:ext uri="{BB962C8B-B14F-4D97-AF65-F5344CB8AC3E}">
        <p14:creationId xmlns:p14="http://schemas.microsoft.com/office/powerpoint/2010/main" val="20679443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 and answers</a:t>
            </a:r>
            <a:endParaRPr lang="en-CA" dirty="0"/>
          </a:p>
        </p:txBody>
      </p:sp>
      <p:sp>
        <p:nvSpPr>
          <p:cNvPr id="3" name="Text Placeholder 2"/>
          <p:cNvSpPr>
            <a:spLocks noGrp="1"/>
          </p:cNvSpPr>
          <p:nvPr>
            <p:ph type="body" sz="quarter" idx="10"/>
          </p:nvPr>
        </p:nvSpPr>
        <p:spPr/>
        <p:txBody>
          <a:bodyPr/>
          <a:lstStyle/>
          <a:p>
            <a:pPr marL="457200" indent="-457200">
              <a:buFont typeface="+mj-lt"/>
              <a:buAutoNum type="arabicPeriod"/>
            </a:pPr>
            <a:r>
              <a:rPr lang="en-CA" dirty="0" smtClean="0"/>
              <a:t>What was the direct cause?</a:t>
            </a:r>
          </a:p>
          <a:p>
            <a:pPr marL="182563" lvl="1" indent="0">
              <a:buNone/>
            </a:pPr>
            <a:r>
              <a:rPr lang="en-CA" dirty="0" smtClean="0"/>
              <a:t>Worker’s hand was caught and crushed in the machine</a:t>
            </a:r>
          </a:p>
        </p:txBody>
      </p:sp>
    </p:spTree>
    <p:extLst>
      <p:ext uri="{BB962C8B-B14F-4D97-AF65-F5344CB8AC3E}">
        <p14:creationId xmlns:p14="http://schemas.microsoft.com/office/powerpoint/2010/main" val="1680727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 and answers</a:t>
            </a:r>
            <a:endParaRPr lang="en-CA" dirty="0"/>
          </a:p>
        </p:txBody>
      </p:sp>
      <p:sp>
        <p:nvSpPr>
          <p:cNvPr id="3" name="Text Placeholder 2"/>
          <p:cNvSpPr>
            <a:spLocks noGrp="1"/>
          </p:cNvSpPr>
          <p:nvPr>
            <p:ph type="body" sz="quarter" idx="10"/>
          </p:nvPr>
        </p:nvSpPr>
        <p:spPr/>
        <p:txBody>
          <a:bodyPr/>
          <a:lstStyle/>
          <a:p>
            <a:pPr marL="457200" indent="-457200">
              <a:buFont typeface="+mj-lt"/>
              <a:buAutoNum type="arabicPeriod" startAt="2"/>
            </a:pPr>
            <a:r>
              <a:rPr lang="en-CA" dirty="0" smtClean="0"/>
              <a:t>What were the indirect causes?</a:t>
            </a:r>
          </a:p>
          <a:p>
            <a:pPr lvl="1"/>
            <a:r>
              <a:rPr lang="en-CA" dirty="0" smtClean="0"/>
              <a:t>Jogging the machine is an unsafe work practice</a:t>
            </a:r>
          </a:p>
          <a:p>
            <a:pPr lvl="1"/>
            <a:r>
              <a:rPr lang="en-CA" dirty="0" smtClean="0"/>
              <a:t>Machine started unexpectedly</a:t>
            </a:r>
          </a:p>
          <a:p>
            <a:pPr lvl="1"/>
            <a:r>
              <a:rPr lang="en-CA" dirty="0" smtClean="0"/>
              <a:t>Defective machinery and safety devices</a:t>
            </a:r>
          </a:p>
          <a:p>
            <a:pPr lvl="1"/>
            <a:r>
              <a:rPr lang="en-CA" dirty="0" smtClean="0"/>
              <a:t>Inadequate supervision</a:t>
            </a:r>
          </a:p>
          <a:p>
            <a:pPr lvl="1"/>
            <a:r>
              <a:rPr lang="en-CA" dirty="0" smtClean="0"/>
              <a:t>Non-compliance with standards</a:t>
            </a:r>
          </a:p>
        </p:txBody>
      </p:sp>
    </p:spTree>
    <p:extLst>
      <p:ext uri="{BB962C8B-B14F-4D97-AF65-F5344CB8AC3E}">
        <p14:creationId xmlns:p14="http://schemas.microsoft.com/office/powerpoint/2010/main" val="1260210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 and answers</a:t>
            </a:r>
            <a:endParaRPr lang="en-CA" dirty="0"/>
          </a:p>
        </p:txBody>
      </p:sp>
      <p:sp>
        <p:nvSpPr>
          <p:cNvPr id="3" name="Text Placeholder 2"/>
          <p:cNvSpPr>
            <a:spLocks noGrp="1"/>
          </p:cNvSpPr>
          <p:nvPr>
            <p:ph type="body" sz="quarter" idx="10"/>
          </p:nvPr>
        </p:nvSpPr>
        <p:spPr/>
        <p:txBody>
          <a:bodyPr>
            <a:normAutofit fontScale="77500" lnSpcReduction="20000"/>
          </a:bodyPr>
          <a:lstStyle/>
          <a:p>
            <a:pPr marL="457200" indent="-457200">
              <a:buFont typeface="+mj-lt"/>
              <a:buAutoNum type="arabicPeriod" startAt="3"/>
            </a:pPr>
            <a:r>
              <a:rPr lang="en-CA" dirty="0" smtClean="0"/>
              <a:t>What were the root causes?</a:t>
            </a:r>
          </a:p>
          <a:p>
            <a:pPr marL="182563" lvl="1" indent="0">
              <a:buNone/>
            </a:pPr>
            <a:r>
              <a:rPr lang="en-CA" dirty="0" smtClean="0"/>
              <a:t>Employer’s health and safety management system does not ensure that:</a:t>
            </a:r>
          </a:p>
          <a:p>
            <a:pPr lvl="1"/>
            <a:r>
              <a:rPr lang="en-CA" dirty="0" smtClean="0"/>
              <a:t>Hazards are identified and controlled</a:t>
            </a:r>
          </a:p>
          <a:p>
            <a:pPr lvl="1"/>
            <a:r>
              <a:rPr lang="en-CA" dirty="0" smtClean="0"/>
              <a:t>Supervision is competent</a:t>
            </a:r>
          </a:p>
          <a:p>
            <a:pPr lvl="1"/>
            <a:r>
              <a:rPr lang="en-CA" dirty="0" smtClean="0"/>
              <a:t>Workers are trained and instructed adequately</a:t>
            </a:r>
          </a:p>
          <a:p>
            <a:pPr lvl="1"/>
            <a:r>
              <a:rPr lang="en-CA" dirty="0" smtClean="0"/>
              <a:t>Supervisor ensure workers comply with standards</a:t>
            </a:r>
          </a:p>
          <a:p>
            <a:pPr lvl="1"/>
            <a:r>
              <a:rPr lang="en-CA" dirty="0" smtClean="0"/>
              <a:t>Equipment is inspected and maintained properly</a:t>
            </a:r>
          </a:p>
          <a:p>
            <a:pPr lvl="1"/>
            <a:r>
              <a:rPr lang="en-CA" dirty="0" smtClean="0"/>
              <a:t>The workplace complies with OHS legislation</a:t>
            </a:r>
          </a:p>
        </p:txBody>
      </p:sp>
    </p:spTree>
    <p:extLst>
      <p:ext uri="{BB962C8B-B14F-4D97-AF65-F5344CB8AC3E}">
        <p14:creationId xmlns:p14="http://schemas.microsoft.com/office/powerpoint/2010/main" val="2183439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 and answers</a:t>
            </a:r>
            <a:endParaRPr lang="en-CA" dirty="0"/>
          </a:p>
        </p:txBody>
      </p:sp>
      <p:sp>
        <p:nvSpPr>
          <p:cNvPr id="3" name="Text Placeholder 2"/>
          <p:cNvSpPr>
            <a:spLocks noGrp="1"/>
          </p:cNvSpPr>
          <p:nvPr>
            <p:ph type="body" sz="quarter" idx="10"/>
          </p:nvPr>
        </p:nvSpPr>
        <p:spPr/>
        <p:txBody>
          <a:bodyPr>
            <a:normAutofit fontScale="77500" lnSpcReduction="20000"/>
          </a:bodyPr>
          <a:lstStyle/>
          <a:p>
            <a:pPr marL="457200" indent="-457200">
              <a:buFont typeface="+mj-lt"/>
              <a:buAutoNum type="arabicPeriod" startAt="4"/>
            </a:pPr>
            <a:r>
              <a:rPr lang="en-CA" dirty="0" smtClean="0"/>
              <a:t>Could an effective OHC have improved workplace safety?</a:t>
            </a:r>
          </a:p>
          <a:p>
            <a:pPr lvl="1"/>
            <a:r>
              <a:rPr lang="en-CA" dirty="0" smtClean="0"/>
              <a:t>Yes</a:t>
            </a:r>
          </a:p>
          <a:p>
            <a:pPr lvl="2"/>
            <a:r>
              <a:rPr lang="en-CA" dirty="0" smtClean="0"/>
              <a:t>Conduct inspections to identify hazards</a:t>
            </a:r>
          </a:p>
          <a:p>
            <a:pPr lvl="2"/>
            <a:r>
              <a:rPr lang="en-CA" dirty="0" smtClean="0"/>
              <a:t>Assist the employer with communication to workers about health and safety hazards</a:t>
            </a:r>
          </a:p>
          <a:p>
            <a:pPr lvl="2"/>
            <a:r>
              <a:rPr lang="en-CA" dirty="0" smtClean="0"/>
              <a:t>Review all aspects of worker training</a:t>
            </a:r>
          </a:p>
          <a:p>
            <a:pPr lvl="1"/>
            <a:r>
              <a:rPr lang="en-CA" dirty="0" smtClean="0"/>
              <a:t>It is the employer’s responsibility to establish a healthy and safe environment</a:t>
            </a:r>
          </a:p>
          <a:p>
            <a:pPr lvl="1"/>
            <a:r>
              <a:rPr lang="en-CA" dirty="0" smtClean="0"/>
              <a:t>OHC and workers help the employer</a:t>
            </a:r>
          </a:p>
        </p:txBody>
      </p:sp>
    </p:spTree>
    <p:extLst>
      <p:ext uri="{BB962C8B-B14F-4D97-AF65-F5344CB8AC3E}">
        <p14:creationId xmlns:p14="http://schemas.microsoft.com/office/powerpoint/2010/main" val="2403331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Objective 4</a:t>
            </a:r>
            <a:endParaRPr lang="en-CA" dirty="0"/>
          </a:p>
        </p:txBody>
      </p:sp>
      <p:sp>
        <p:nvSpPr>
          <p:cNvPr id="3" name="Content Placeholder 2"/>
          <p:cNvSpPr>
            <a:spLocks noGrp="1"/>
          </p:cNvSpPr>
          <p:nvPr>
            <p:ph sz="quarter" idx="10"/>
          </p:nvPr>
        </p:nvSpPr>
        <p:spPr/>
        <p:txBody>
          <a:bodyPr/>
          <a:lstStyle/>
          <a:p>
            <a:r>
              <a:rPr lang="en-CA" dirty="0" smtClean="0"/>
              <a:t>How to develop a workplace investigation report</a:t>
            </a:r>
            <a:endParaRPr lang="en-CA" dirty="0"/>
          </a:p>
        </p:txBody>
      </p:sp>
    </p:spTree>
    <p:extLst>
      <p:ext uri="{BB962C8B-B14F-4D97-AF65-F5344CB8AC3E}">
        <p14:creationId xmlns:p14="http://schemas.microsoft.com/office/powerpoint/2010/main" val="411305025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CA" altLang="en-US" dirty="0" smtClean="0"/>
              <a:t>What information is required in an investigation report?</a:t>
            </a:r>
          </a:p>
        </p:txBody>
      </p:sp>
      <p:sp>
        <p:nvSpPr>
          <p:cNvPr id="95235" name="Rectangle 3"/>
          <p:cNvSpPr>
            <a:spLocks noGrp="1" noChangeArrowheads="1"/>
          </p:cNvSpPr>
          <p:nvPr>
            <p:ph type="body" sz="quarter" idx="10"/>
          </p:nvPr>
        </p:nvSpPr>
        <p:spPr/>
        <p:txBody>
          <a:bodyPr/>
          <a:lstStyle/>
          <a:p>
            <a:r>
              <a:rPr lang="en-CA" altLang="en-US" dirty="0" smtClean="0"/>
              <a:t>Regulations 8, 9, 29 and 31</a:t>
            </a:r>
          </a:p>
          <a:p>
            <a:r>
              <a:rPr lang="en-CA" altLang="en-US" dirty="0" smtClean="0"/>
              <a:t>Required information:</a:t>
            </a:r>
          </a:p>
          <a:p>
            <a:pPr lvl="1"/>
            <a:r>
              <a:rPr lang="en-CA" altLang="en-US" dirty="0" smtClean="0"/>
              <a:t>Name of injured worker(s) and their injuries</a:t>
            </a:r>
          </a:p>
          <a:p>
            <a:pPr lvl="1"/>
            <a:r>
              <a:rPr lang="en-CA" altLang="en-US" dirty="0" smtClean="0"/>
              <a:t>Contact information</a:t>
            </a:r>
          </a:p>
          <a:p>
            <a:pPr lvl="1"/>
            <a:r>
              <a:rPr lang="en-CA" altLang="en-US" dirty="0" smtClean="0"/>
              <a:t>Description of incident</a:t>
            </a:r>
          </a:p>
          <a:p>
            <a:pPr lvl="1"/>
            <a:r>
              <a:rPr lang="en-CA" altLang="en-US" dirty="0" smtClean="0"/>
              <a:t>Graphics, photos and other evidence</a:t>
            </a:r>
          </a:p>
          <a:p>
            <a:endParaRPr lang="en-CA" altLang="en-US" dirty="0" smtClean="0"/>
          </a:p>
        </p:txBody>
      </p:sp>
    </p:spTree>
    <p:extLst>
      <p:ext uri="{BB962C8B-B14F-4D97-AF65-F5344CB8AC3E}">
        <p14:creationId xmlns:p14="http://schemas.microsoft.com/office/powerpoint/2010/main" val="10256100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CA" altLang="en-US" dirty="0" smtClean="0"/>
              <a:t>What information is required in an investigation report?</a:t>
            </a:r>
          </a:p>
        </p:txBody>
      </p:sp>
      <p:sp>
        <p:nvSpPr>
          <p:cNvPr id="95235" name="Rectangle 3"/>
          <p:cNvSpPr>
            <a:spLocks noGrp="1" noChangeArrowheads="1"/>
          </p:cNvSpPr>
          <p:nvPr>
            <p:ph type="body" sz="quarter" idx="10"/>
          </p:nvPr>
        </p:nvSpPr>
        <p:spPr/>
        <p:txBody>
          <a:bodyPr>
            <a:normAutofit fontScale="92500" lnSpcReduction="10000"/>
          </a:bodyPr>
          <a:lstStyle/>
          <a:p>
            <a:r>
              <a:rPr lang="en-CA" altLang="en-US" dirty="0" smtClean="0"/>
              <a:t>Explain what happened and why</a:t>
            </a:r>
          </a:p>
          <a:p>
            <a:r>
              <a:rPr lang="en-CA" altLang="en-US" dirty="0" smtClean="0"/>
              <a:t>Recommend corrective action:</a:t>
            </a:r>
          </a:p>
          <a:p>
            <a:pPr marL="541338" lvl="2" indent="0">
              <a:buNone/>
            </a:pPr>
            <a:r>
              <a:rPr lang="en-CA" altLang="en-US" b="1" dirty="0" smtClean="0"/>
              <a:t>Direct cause</a:t>
            </a:r>
            <a:r>
              <a:rPr lang="en-CA" altLang="en-US" dirty="0" smtClean="0"/>
              <a:t>:</a:t>
            </a:r>
            <a:r>
              <a:rPr lang="en-CA" altLang="en-US" b="1" dirty="0" smtClean="0"/>
              <a:t> </a:t>
            </a:r>
            <a:r>
              <a:rPr lang="en-CA" altLang="en-US" dirty="0" smtClean="0"/>
              <a:t>Ensuring all workplace hazards are identified</a:t>
            </a:r>
          </a:p>
          <a:p>
            <a:pPr marL="541338" lvl="2" indent="0">
              <a:buNone/>
            </a:pPr>
            <a:r>
              <a:rPr lang="en-CA" altLang="en-US" b="1" dirty="0" smtClean="0"/>
              <a:t>Indirect causes</a:t>
            </a:r>
            <a:r>
              <a:rPr lang="en-CA" altLang="en-US" dirty="0" smtClean="0"/>
              <a:t>: Ensuring workers are trained in the safe operating procedures for their job</a:t>
            </a:r>
          </a:p>
          <a:p>
            <a:pPr marL="541338" lvl="2" indent="0">
              <a:buNone/>
            </a:pPr>
            <a:r>
              <a:rPr lang="en-CA" altLang="en-US" b="1" dirty="0" smtClean="0"/>
              <a:t>Root causes</a:t>
            </a:r>
            <a:r>
              <a:rPr lang="en-CA" altLang="en-US" dirty="0" smtClean="0"/>
              <a:t>: Reviewing the employer’s health and safety system to ensure programs are in place to identify hazards and that workers receive orientation and training before the perform their jobs</a:t>
            </a:r>
          </a:p>
        </p:txBody>
      </p:sp>
    </p:spTree>
    <p:extLst>
      <p:ext uri="{BB962C8B-B14F-4D97-AF65-F5344CB8AC3E}">
        <p14:creationId xmlns:p14="http://schemas.microsoft.com/office/powerpoint/2010/main" val="36376591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CA" altLang="en-US" dirty="0" smtClean="0"/>
              <a:t>Investigation report</a:t>
            </a:r>
          </a:p>
        </p:txBody>
      </p:sp>
      <p:sp>
        <p:nvSpPr>
          <p:cNvPr id="95235" name="Rectangle 3"/>
          <p:cNvSpPr>
            <a:spLocks noGrp="1" noChangeArrowheads="1"/>
          </p:cNvSpPr>
          <p:nvPr>
            <p:ph type="body" sz="quarter" idx="10"/>
          </p:nvPr>
        </p:nvSpPr>
        <p:spPr/>
        <p:txBody>
          <a:bodyPr>
            <a:normAutofit/>
          </a:bodyPr>
          <a:lstStyle/>
          <a:p>
            <a:r>
              <a:rPr lang="en-CA" altLang="en-US" dirty="0" smtClean="0"/>
              <a:t>The investigation report must include:</a:t>
            </a:r>
          </a:p>
          <a:p>
            <a:pPr lvl="1"/>
            <a:r>
              <a:rPr lang="en-CA" altLang="en-US" dirty="0" smtClean="0"/>
              <a:t>Short-term and long-term corrective action/solutions</a:t>
            </a:r>
          </a:p>
          <a:p>
            <a:pPr lvl="1"/>
            <a:r>
              <a:rPr lang="en-CA" altLang="en-US" dirty="0" smtClean="0"/>
              <a:t>Who will do what by when</a:t>
            </a:r>
          </a:p>
          <a:p>
            <a:pPr lvl="1"/>
            <a:r>
              <a:rPr lang="en-CA" altLang="en-US" dirty="0" smtClean="0"/>
              <a:t>Resources required</a:t>
            </a:r>
          </a:p>
          <a:p>
            <a:pPr lvl="1"/>
            <a:r>
              <a:rPr lang="en-CA" altLang="en-US" dirty="0" smtClean="0"/>
              <a:t>Who will follow up</a:t>
            </a:r>
          </a:p>
        </p:txBody>
      </p:sp>
    </p:spTree>
    <p:extLst>
      <p:ext uri="{BB962C8B-B14F-4D97-AF65-F5344CB8AC3E}">
        <p14:creationId xmlns:p14="http://schemas.microsoft.com/office/powerpoint/2010/main" val="40769227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CA" altLang="en-US" dirty="0" smtClean="0"/>
              <a:t>OHC investigation and final recommendations</a:t>
            </a:r>
          </a:p>
        </p:txBody>
      </p:sp>
      <p:sp>
        <p:nvSpPr>
          <p:cNvPr id="95235" name="Rectangle 3"/>
          <p:cNvSpPr>
            <a:spLocks noGrp="1" noChangeArrowheads="1"/>
          </p:cNvSpPr>
          <p:nvPr>
            <p:ph type="body" sz="quarter" idx="10"/>
          </p:nvPr>
        </p:nvSpPr>
        <p:spPr/>
        <p:txBody>
          <a:bodyPr>
            <a:normAutofit/>
          </a:bodyPr>
          <a:lstStyle/>
          <a:p>
            <a:r>
              <a:rPr lang="en-CA" altLang="en-US" dirty="0" smtClean="0"/>
              <a:t>Identify what factors led to the incident</a:t>
            </a:r>
          </a:p>
          <a:p>
            <a:r>
              <a:rPr lang="en-CA" altLang="en-US" dirty="0" smtClean="0"/>
              <a:t>Identify potential solutions to correct deficiencies</a:t>
            </a:r>
          </a:p>
          <a:p>
            <a:r>
              <a:rPr lang="en-CA" altLang="en-US" dirty="0" smtClean="0"/>
              <a:t>Select practical choices</a:t>
            </a:r>
          </a:p>
          <a:p>
            <a:r>
              <a:rPr lang="en-CA" altLang="en-US" dirty="0" smtClean="0"/>
              <a:t>Present recommendations to employer and discuss what actions to implement</a:t>
            </a:r>
          </a:p>
          <a:p>
            <a:r>
              <a:rPr lang="en-CA" altLang="en-US" dirty="0" smtClean="0"/>
              <a:t>Follow up</a:t>
            </a:r>
          </a:p>
        </p:txBody>
      </p:sp>
    </p:spTree>
    <p:extLst>
      <p:ext uri="{BB962C8B-B14F-4D97-AF65-F5344CB8AC3E}">
        <p14:creationId xmlns:p14="http://schemas.microsoft.com/office/powerpoint/2010/main" val="4681116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HC Level 1">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ヒラギノ角ゴ Pro W3"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ヒラギノ角ゴ Pro W3"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39140</TotalTime>
  <Words>5375</Words>
  <Application>Microsoft Office PowerPoint</Application>
  <PresentationFormat>On-screen Show (4:3)</PresentationFormat>
  <Paragraphs>886</Paragraphs>
  <Slides>110</Slides>
  <Notes>110</Notes>
  <HiddenSlides>0</HiddenSlides>
  <MMClips>0</MMClips>
  <ScaleCrop>false</ScaleCrop>
  <HeadingPairs>
    <vt:vector size="4" baseType="variant">
      <vt:variant>
        <vt:lpstr>Theme</vt:lpstr>
      </vt:variant>
      <vt:variant>
        <vt:i4>1</vt:i4>
      </vt:variant>
      <vt:variant>
        <vt:lpstr>Slide Titles</vt:lpstr>
      </vt:variant>
      <vt:variant>
        <vt:i4>110</vt:i4>
      </vt:variant>
    </vt:vector>
  </HeadingPairs>
  <TitlesOfParts>
    <vt:vector size="111" baseType="lpstr">
      <vt:lpstr>OHC Level 1</vt:lpstr>
      <vt:lpstr>Level 2  Occupational Health  Committee Training</vt:lpstr>
      <vt:lpstr>Day 2 Incident investigations</vt:lpstr>
      <vt:lpstr>Administration</vt:lpstr>
      <vt:lpstr>Course materials</vt:lpstr>
      <vt:lpstr>Introductions</vt:lpstr>
      <vt:lpstr>Learning objectives</vt:lpstr>
      <vt:lpstr>About this course</vt:lpstr>
      <vt:lpstr>About this course</vt:lpstr>
      <vt:lpstr>Icebreaker project</vt:lpstr>
      <vt:lpstr>Definitions</vt:lpstr>
      <vt:lpstr>Investigations</vt:lpstr>
      <vt:lpstr>Benefits of investigations</vt:lpstr>
      <vt:lpstr>Benefits of worker involvement</vt:lpstr>
      <vt:lpstr>Role of the OHC</vt:lpstr>
      <vt:lpstr>Employer’s role</vt:lpstr>
      <vt:lpstr>Part I</vt:lpstr>
      <vt:lpstr>Objective 1</vt:lpstr>
      <vt:lpstr>Reportable incidents</vt:lpstr>
      <vt:lpstr>Regulation 8, Incidents causing serious bodily injury</vt:lpstr>
      <vt:lpstr>Regulation 8, Incidents causing serious bodily injury</vt:lpstr>
      <vt:lpstr>Regulation 9, Dangerous occurrences</vt:lpstr>
      <vt:lpstr>Regulation 9, Dangerous occurrences</vt:lpstr>
      <vt:lpstr>Regulation 9, Dangerous occurrences</vt:lpstr>
      <vt:lpstr>Examples of dangerous occurrences</vt:lpstr>
      <vt:lpstr>Required investigations</vt:lpstr>
      <vt:lpstr>Regulation 29, Investigation of certain incidents</vt:lpstr>
      <vt:lpstr>Regulation 29, Investigation of certain incidents</vt:lpstr>
      <vt:lpstr>Regulation 30, If the incident involves a fatality</vt:lpstr>
      <vt:lpstr>Regulation 31, Investigation of dangerous occurrences</vt:lpstr>
      <vt:lpstr>Regulation 31, Investigation of dangerous occurrences</vt:lpstr>
      <vt:lpstr>Project: Dribbles Plastics</vt:lpstr>
      <vt:lpstr>Project: Dribbles Plastics</vt:lpstr>
      <vt:lpstr>Incident scenario</vt:lpstr>
      <vt:lpstr>Dribbler mechanism</vt:lpstr>
      <vt:lpstr>Project: Dribbles Plastics</vt:lpstr>
      <vt:lpstr>Project: Dribbles Plastics</vt:lpstr>
      <vt:lpstr>Project: Instructions</vt:lpstr>
      <vt:lpstr>Project: Questions</vt:lpstr>
      <vt:lpstr>Project: Questions</vt:lpstr>
      <vt:lpstr>Project: Questions</vt:lpstr>
      <vt:lpstr>Project: Questions</vt:lpstr>
      <vt:lpstr>What other types of incidents must you investigate?</vt:lpstr>
      <vt:lpstr>What other types of incidents must you investigate?</vt:lpstr>
      <vt:lpstr>What other types of incidents must you investigate?</vt:lpstr>
      <vt:lpstr>Legislation summary</vt:lpstr>
      <vt:lpstr>Legislation summary</vt:lpstr>
      <vt:lpstr>Part II</vt:lpstr>
      <vt:lpstr>C.A.R.T. steps</vt:lpstr>
      <vt:lpstr>Supervisor involvement</vt:lpstr>
      <vt:lpstr>How supervisor can help</vt:lpstr>
      <vt:lpstr>Objective 2</vt:lpstr>
      <vt:lpstr>Before you collect evidence</vt:lpstr>
      <vt:lpstr>Collecting evidence</vt:lpstr>
      <vt:lpstr>Physical evidence</vt:lpstr>
      <vt:lpstr>Examples of physical evidence</vt:lpstr>
      <vt:lpstr>Specific physical evidence</vt:lpstr>
      <vt:lpstr>Physical evidence samples</vt:lpstr>
      <vt:lpstr>Handling physical evidence</vt:lpstr>
      <vt:lpstr>Take photographs or video</vt:lpstr>
      <vt:lpstr>Create sketches, scale drawings and maps</vt:lpstr>
      <vt:lpstr>Collect documentary evidence</vt:lpstr>
      <vt:lpstr>Documentary evidence</vt:lpstr>
      <vt:lpstr>Conduct research</vt:lpstr>
      <vt:lpstr>Dribbles Plastics incident scenario:  Collect evidence</vt:lpstr>
      <vt:lpstr>Instructions</vt:lpstr>
      <vt:lpstr>Questions and answers</vt:lpstr>
      <vt:lpstr>Questions and answers</vt:lpstr>
      <vt:lpstr>Collect evidence by interviewing witnesses</vt:lpstr>
      <vt:lpstr>Plan the interview</vt:lpstr>
      <vt:lpstr>Plan the interview</vt:lpstr>
      <vt:lpstr>Conduct the interview</vt:lpstr>
      <vt:lpstr>Conduct the interview</vt:lpstr>
      <vt:lpstr>Questioning techniques</vt:lpstr>
      <vt:lpstr>Dribbles Plastics incident scenario:  Interview witnesses</vt:lpstr>
      <vt:lpstr>Instructions</vt:lpstr>
      <vt:lpstr>Instructions</vt:lpstr>
      <vt:lpstr>Interview witnesses</vt:lpstr>
      <vt:lpstr>Interview results</vt:lpstr>
      <vt:lpstr>Interview results</vt:lpstr>
      <vt:lpstr>Interview results</vt:lpstr>
      <vt:lpstr>Interview results</vt:lpstr>
      <vt:lpstr>Objective 3</vt:lpstr>
      <vt:lpstr>Analyze evidence</vt:lpstr>
      <vt:lpstr>Analyze incident factors</vt:lpstr>
      <vt:lpstr>Analyze evidence</vt:lpstr>
      <vt:lpstr>Identify direct cause</vt:lpstr>
      <vt:lpstr>Identify indirect causes</vt:lpstr>
      <vt:lpstr>Identify root cause(s)</vt:lpstr>
      <vt:lpstr>Dribbles Plastics incident scenario:  Analyze evidence</vt:lpstr>
      <vt:lpstr>Instructions</vt:lpstr>
      <vt:lpstr>Questions and answers</vt:lpstr>
      <vt:lpstr>Questions and answers</vt:lpstr>
      <vt:lpstr>Questions and answers</vt:lpstr>
      <vt:lpstr>Questions and answers</vt:lpstr>
      <vt:lpstr>Objective 4</vt:lpstr>
      <vt:lpstr>What information is required in an investigation report?</vt:lpstr>
      <vt:lpstr>What information is required in an investigation report?</vt:lpstr>
      <vt:lpstr>Investigation report</vt:lpstr>
      <vt:lpstr>OHC investigation and final recommendations</vt:lpstr>
      <vt:lpstr>Dribbles Plastics incident scenario:  Develop investigation report</vt:lpstr>
      <vt:lpstr>Instructions</vt:lpstr>
      <vt:lpstr>Questions and answers</vt:lpstr>
      <vt:lpstr>Questions and answers</vt:lpstr>
      <vt:lpstr>Objective 5</vt:lpstr>
      <vt:lpstr>Take action</vt:lpstr>
      <vt:lpstr>Take action</vt:lpstr>
      <vt:lpstr>Regulation 28(2)</vt:lpstr>
      <vt:lpstr>Summary</vt:lpstr>
      <vt:lpstr>Important websites</vt:lpstr>
      <vt:lpstr>Questions?</vt:lpstr>
    </vt:vector>
  </TitlesOfParts>
  <Company>Saskatchewan Labour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Paulina Koutsoulis</dc:creator>
  <cp:lastModifiedBy>PPK</cp:lastModifiedBy>
  <cp:revision>1658</cp:revision>
  <cp:lastPrinted>2015-03-18T21:08:27Z</cp:lastPrinted>
  <dcterms:created xsi:type="dcterms:W3CDTF">2002-08-27T13:34:10Z</dcterms:created>
  <dcterms:modified xsi:type="dcterms:W3CDTF">2015-12-10T16:21:43Z</dcterms:modified>
</cp:coreProperties>
</file>